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61" r:id="rId3"/>
    <p:sldId id="264" r:id="rId4"/>
    <p:sldId id="297" r:id="rId5"/>
    <p:sldId id="295" r:id="rId6"/>
    <p:sldId id="280" r:id="rId7"/>
    <p:sldId id="298" r:id="rId8"/>
    <p:sldId id="299" r:id="rId9"/>
    <p:sldId id="300" r:id="rId10"/>
    <p:sldId id="296" r:id="rId11"/>
    <p:sldId id="269" r:id="rId12"/>
    <p:sldId id="301" r:id="rId13"/>
    <p:sldId id="287" r:id="rId14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9E7E"/>
    <a:srgbClr val="94ADA0"/>
    <a:srgbClr val="788661"/>
    <a:srgbClr val="415438"/>
    <a:srgbClr val="DDE0B5"/>
    <a:srgbClr val="2D3E47"/>
    <a:srgbClr val="2C3F46"/>
    <a:srgbClr val="427055"/>
    <a:srgbClr val="74C39C"/>
    <a:srgbClr val="E89A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12" autoAdjust="0"/>
    <p:restoredTop sz="94660"/>
  </p:normalViewPr>
  <p:slideViewPr>
    <p:cSldViewPr snapToGrid="0">
      <p:cViewPr varScale="1">
        <p:scale>
          <a:sx n="76" d="100"/>
          <a:sy n="76" d="100"/>
        </p:scale>
        <p:origin x="64" y="58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7A24E-42C8-40C7-B47B-F3E36A47AAAD}" type="datetimeFigureOut">
              <a:rPr lang="zh-CN" altLang="en-US" smtClean="0"/>
              <a:t>2020/10/12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033CE-34D1-432D-A048-765D636737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0778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62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更多精美模板欢迎访问 </a:t>
            </a:r>
            <a:r>
              <a:rPr lang="en-US" altLang="zh-CN" dirty="0"/>
              <a:t>WWW.33PPT.COM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81845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>
                <a:solidFill>
                  <a:prstClr val="black"/>
                </a:solidFill>
              </a:rPr>
              <a:pPr/>
              <a:t>11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64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>
                <a:solidFill>
                  <a:prstClr val="black"/>
                </a:solidFill>
              </a:rPr>
              <a:pPr/>
              <a:t>12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9303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64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032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234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5429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009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188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>
                <a:solidFill>
                  <a:prstClr val="black"/>
                </a:solidFill>
              </a:rPr>
              <a:pPr/>
              <a:t>7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727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>
                <a:solidFill>
                  <a:prstClr val="black"/>
                </a:solidFill>
              </a:rPr>
              <a:pPr/>
              <a:t>8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6524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033CE-34D1-432D-A048-765D636737A3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360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57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550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532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18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696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902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435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954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868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68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664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5F78B-DFE1-40D3-B597-3CB46B28702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2020/10/12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69C76-F2CC-4FA7-974C-B74B1669029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813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rapidesign.cn/" TargetMode="Externa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www.rapidesign.cn/" TargetMode="Externa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4271748"/>
            <a:ext cx="5772150" cy="2586252"/>
          </a:xfrm>
          <a:prstGeom prst="rect">
            <a:avLst/>
          </a:prstGeom>
          <a:solidFill>
            <a:srgbClr val="2C3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53"/>
          <a:stretch/>
        </p:blipFill>
        <p:spPr>
          <a:xfrm rot="20449946">
            <a:off x="4369168" y="497785"/>
            <a:ext cx="2956374" cy="4176932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772150" y="4271748"/>
            <a:ext cx="6419849" cy="2600765"/>
          </a:xfrm>
          <a:prstGeom prst="rect">
            <a:avLst/>
          </a:prstGeom>
          <a:solidFill>
            <a:srgbClr val="2C3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434539" y="4615681"/>
            <a:ext cx="3350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spc="600" dirty="0">
                <a:solidFill>
                  <a:schemeClr val="bg1"/>
                </a:solidFill>
                <a:latin typeface="+mj-lt"/>
              </a:rPr>
              <a:t>文明与文化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390129" y="5320391"/>
            <a:ext cx="33502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+mj-lt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993408" y="5771774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第四组 朱雨珂 </a:t>
            </a:r>
            <a:r>
              <a:rPr lang="en-US" altLang="zh-CN" sz="1200" dirty="0">
                <a:solidFill>
                  <a:schemeClr val="bg1"/>
                </a:solidFill>
              </a:rPr>
              <a:t>2020</a:t>
            </a:r>
            <a:r>
              <a:rPr lang="zh-CN" altLang="en-US" sz="1200" dirty="0">
                <a:solidFill>
                  <a:schemeClr val="bg1"/>
                </a:solidFill>
              </a:rPr>
              <a:t>年</a:t>
            </a:r>
            <a:r>
              <a:rPr lang="en-US" altLang="zh-CN" sz="1200" dirty="0">
                <a:solidFill>
                  <a:schemeClr val="bg1"/>
                </a:solidFill>
              </a:rPr>
              <a:t>10</a:t>
            </a:r>
            <a:r>
              <a:rPr lang="zh-CN" altLang="en-US" sz="1200" dirty="0">
                <a:solidFill>
                  <a:schemeClr val="bg1"/>
                </a:solidFill>
              </a:rPr>
              <a:t>月</a:t>
            </a:r>
            <a:r>
              <a:rPr lang="en-US" altLang="zh-CN" sz="1200" dirty="0">
                <a:solidFill>
                  <a:schemeClr val="bg1"/>
                </a:solidFill>
              </a:rPr>
              <a:t>13</a:t>
            </a:r>
            <a:r>
              <a:rPr lang="zh-CN" altLang="en-US" sz="1200" dirty="0">
                <a:solidFill>
                  <a:schemeClr val="bg1"/>
                </a:solidFill>
              </a:rPr>
              <a:t>日</a:t>
            </a:r>
            <a:endParaRPr lang="en-US" altLang="zh-CN" sz="1200" dirty="0">
              <a:solidFill>
                <a:schemeClr val="bg1"/>
              </a:solidFill>
            </a:endParaRPr>
          </a:p>
        </p:txBody>
      </p:sp>
      <p:pic>
        <p:nvPicPr>
          <p:cNvPr id="15" name="石进 - 夜的钢琴曲五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349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74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9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 flipH="1" flipV="1">
            <a:off x="527559" y="5204455"/>
            <a:ext cx="11349216" cy="1653545"/>
            <a:chOff x="422147" y="100027"/>
            <a:chExt cx="11349216" cy="1653545"/>
          </a:xfrm>
        </p:grpSpPr>
        <p:pic>
          <p:nvPicPr>
            <p:cNvPr id="28" name="图片 27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5893929">
              <a:off x="854012" y="-331836"/>
              <a:ext cx="1653543" cy="2517273"/>
            </a:xfrm>
            <a:prstGeom prst="rect">
              <a:avLst/>
            </a:prstGeom>
          </p:spPr>
        </p:pic>
        <p:pic>
          <p:nvPicPr>
            <p:cNvPr id="29" name="图片 28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15706071" flipH="1">
              <a:off x="9685955" y="-331838"/>
              <a:ext cx="1653543" cy="2517273"/>
            </a:xfrm>
            <a:prstGeom prst="rect">
              <a:avLst/>
            </a:prstGeom>
          </p:spPr>
        </p:pic>
      </p:grpSp>
      <p:sp>
        <p:nvSpPr>
          <p:cNvPr id="30" name="矩形 22"/>
          <p:cNvSpPr>
            <a:spLocks noChangeArrowheads="1"/>
          </p:cNvSpPr>
          <p:nvPr/>
        </p:nvSpPr>
        <p:spPr bwMode="auto">
          <a:xfrm>
            <a:off x="1742925" y="1702111"/>
            <a:ext cx="9139238" cy="1443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latinLnBrk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“见龙在田，天下文明。”</a:t>
            </a:r>
            <a:r>
              <a:rPr lang="en-US" altLang="zh-CN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——《</a:t>
            </a:r>
            <a:r>
              <a:rPr lang="zh-CN" altLang="en-US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周易</a:t>
            </a:r>
            <a:r>
              <a:rPr lang="en-US" altLang="zh-CN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》</a:t>
            </a:r>
          </a:p>
          <a:p>
            <a:pPr marL="285750" indent="-285750" latinLnBrk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文：格局秩序</a:t>
            </a:r>
            <a:endParaRPr lang="en-US" altLang="zh-CN" sz="1600" dirty="0">
              <a:solidFill>
                <a:srgbClr val="94ADA0"/>
              </a:solidFill>
              <a:latin typeface="+mn-lt"/>
              <a:ea typeface="微软雅黑" panose="020B0503020204020204" pitchFamily="34" charset="-122"/>
            </a:endParaRPr>
          </a:p>
          <a:p>
            <a:pPr marL="285750" indent="-285750" latinLnBrk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明：彰显</a:t>
            </a:r>
            <a:endParaRPr lang="en-US" altLang="zh-CN" sz="1600" dirty="0">
              <a:solidFill>
                <a:srgbClr val="94ADA0"/>
              </a:solidFill>
              <a:latin typeface="+mn-lt"/>
              <a:ea typeface="微软雅黑" panose="020B0503020204020204" pitchFamily="34" charset="-122"/>
            </a:endParaRPr>
          </a:p>
          <a:p>
            <a:pPr marL="285750" indent="-285750" latinLnBrk="1">
              <a:lnSpc>
                <a:spcPct val="125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/>
            </a:pP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+mn-lt"/>
              <a:ea typeface="微软雅黑" panose="020B0503020204020204" pitchFamily="34" charset="-122"/>
            </a:endParaRPr>
          </a:p>
        </p:txBody>
      </p:sp>
      <p:grpSp>
        <p:nvGrpSpPr>
          <p:cNvPr id="31" name="组合 1208"/>
          <p:cNvGrpSpPr>
            <a:grpSpLocks/>
          </p:cNvGrpSpPr>
          <p:nvPr/>
        </p:nvGrpSpPr>
        <p:grpSpPr bwMode="auto">
          <a:xfrm>
            <a:off x="1363513" y="617848"/>
            <a:ext cx="3573462" cy="1279525"/>
            <a:chOff x="0" y="0"/>
            <a:chExt cx="3573070" cy="1280271"/>
          </a:xfrm>
        </p:grpSpPr>
        <p:sp>
          <p:nvSpPr>
            <p:cNvPr id="32" name="文本框 23"/>
            <p:cNvSpPr txBox="1">
              <a:spLocks noChangeArrowheads="1"/>
            </p:cNvSpPr>
            <p:nvPr/>
          </p:nvSpPr>
          <p:spPr bwMode="auto">
            <a:xfrm>
              <a:off x="1053084" y="427287"/>
              <a:ext cx="1466907" cy="400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2000" dirty="0">
                  <a:solidFill>
                    <a:srgbClr val="2C2710"/>
                  </a:solidFill>
                  <a:latin typeface="+mn-lt"/>
                  <a:ea typeface="微软雅黑" panose="020B0503020204020204" pitchFamily="34" charset="-122"/>
                </a:rPr>
                <a:t>文明于中国</a:t>
              </a:r>
              <a:endParaRPr lang="en-US" altLang="zh-CN" sz="20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  <p:grpSp>
          <p:nvGrpSpPr>
            <p:cNvPr id="33" name="组合 1207"/>
            <p:cNvGrpSpPr>
              <a:grpSpLocks noChangeAspect="1"/>
            </p:cNvGrpSpPr>
            <p:nvPr/>
          </p:nvGrpSpPr>
          <p:grpSpPr bwMode="auto">
            <a:xfrm>
              <a:off x="0" y="0"/>
              <a:ext cx="3573070" cy="1280271"/>
              <a:chOff x="0" y="0"/>
              <a:chExt cx="3573070" cy="1280271"/>
            </a:xfrm>
          </p:grpSpPr>
          <p:pic>
            <p:nvPicPr>
              <p:cNvPr id="34" name="图片 251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024217" cy="1280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6" name="图片 252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2548854" y="0"/>
                <a:ext cx="1024216" cy="1280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42" name="矩形 22"/>
          <p:cNvSpPr>
            <a:spLocks noChangeArrowheads="1"/>
          </p:cNvSpPr>
          <p:nvPr/>
        </p:nvSpPr>
        <p:spPr bwMode="auto">
          <a:xfrm>
            <a:off x="1742925" y="2907636"/>
            <a:ext cx="8961411" cy="1114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zh-CN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文明具有</a:t>
            </a:r>
            <a:r>
              <a:rPr lang="zh-CN" altLang="zh-CN" sz="1600" b="1" dirty="0">
                <a:solidFill>
                  <a:srgbClr val="8D9E7E"/>
                </a:solidFill>
                <a:latin typeface="+mn-lt"/>
                <a:ea typeface="微软雅黑" panose="020B0503020204020204" pitchFamily="34" charset="-122"/>
              </a:rPr>
              <a:t>扩张性</a:t>
            </a:r>
            <a:r>
              <a:rPr lang="zh-CN" altLang="zh-CN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，当两个差别较大的文明相遇时，会自发或者不自发地去碰撞、融合或者攻略。历史上的文明消亡除了被时间自然淘汰，大多数是因为被别的文明同化。</a:t>
            </a:r>
          </a:p>
          <a:p>
            <a:pPr latinLnBrk="1">
              <a:lnSpc>
                <a:spcPct val="150000"/>
              </a:lnSpc>
              <a:spcBef>
                <a:spcPct val="0"/>
              </a:spcBef>
            </a:pP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" name="文本框 23">
            <a:extLst>
              <a:ext uri="{FF2B5EF4-FFF2-40B4-BE49-F238E27FC236}">
                <a16:creationId xmlns:a16="http://schemas.microsoft.com/office/drawing/2014/main" id="{50CED593-3050-4333-90E4-00797F3D51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0073" y="1044886"/>
            <a:ext cx="30059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rPr>
              <a:t>——</a:t>
            </a:r>
            <a:r>
              <a:rPr lang="zh-CN" altLang="en-US" sz="20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rPr>
              <a:t>解读中国的“文明”</a:t>
            </a:r>
            <a:endParaRPr lang="en-US" altLang="zh-CN" sz="2000" dirty="0">
              <a:solidFill>
                <a:srgbClr val="2C2710"/>
              </a:solidFill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" name="矩形 22">
            <a:extLst>
              <a:ext uri="{FF2B5EF4-FFF2-40B4-BE49-F238E27FC236}">
                <a16:creationId xmlns:a16="http://schemas.microsoft.com/office/drawing/2014/main" id="{FF8AA55E-0D40-4DF8-94F8-0992F9CBAC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2925" y="3784226"/>
            <a:ext cx="8961411" cy="1740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中国的文明具有独特的</a:t>
            </a:r>
            <a:r>
              <a:rPr lang="zh-CN" altLang="en-US" sz="1600" b="1" dirty="0">
                <a:solidFill>
                  <a:srgbClr val="8D9E7E"/>
                </a:solidFill>
                <a:latin typeface="+mn-lt"/>
                <a:ea typeface="微软雅黑" panose="020B0503020204020204" pitchFamily="34" charset="-122"/>
              </a:rPr>
              <a:t>道德意味</a:t>
            </a:r>
            <a:r>
              <a:rPr lang="zh-CN" altLang="en-US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文明在中国文化中指的是一种进步状态，是一种与野蛮对照的文雅意味</a:t>
            </a:r>
            <a:r>
              <a:rPr lang="zh-CN" altLang="en-US" sz="1600" dirty="0">
                <a:solidFill>
                  <a:srgbClr val="94ADA0"/>
                </a:solidFill>
                <a:latin typeface="+mn-lt"/>
                <a:ea typeface="微软雅黑" panose="020B0503020204020204" pitchFamily="34" charset="-122"/>
              </a:rPr>
              <a:t>，同时也指人的</a:t>
            </a:r>
            <a:r>
              <a:rPr lang="zh-CN" altLang="en-US" sz="1600" b="1" dirty="0">
                <a:solidFill>
                  <a:srgbClr val="8D9E7E"/>
                </a:solidFill>
                <a:latin typeface="+mn-lt"/>
                <a:ea typeface="微软雅黑" panose="020B0503020204020204" pitchFamily="34" charset="-122"/>
              </a:rPr>
              <a:t>素质道德修养</a:t>
            </a:r>
            <a:endParaRPr lang="zh-CN" altLang="zh-CN" sz="1600" b="1" dirty="0">
              <a:solidFill>
                <a:srgbClr val="8D9E7E"/>
              </a:solidFill>
              <a:latin typeface="+mn-lt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bg2">
                  <a:lumMod val="25000"/>
                </a:schemeClr>
              </a:solidFill>
              <a:latin typeface="+mn-lt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bg2">
                  <a:lumMod val="25000"/>
                </a:schemeClr>
              </a:solidFill>
              <a:latin typeface="+mn-lt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7397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utoUpdateAnimBg="0"/>
      <p:bldP spid="42" grpId="0" autoUpdateAnimBg="0"/>
      <p:bldP spid="17" grpId="0"/>
      <p:bldP spid="18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005" r="38193"/>
          <a:stretch/>
        </p:blipFill>
        <p:spPr>
          <a:xfrm>
            <a:off x="972019" y="1184606"/>
            <a:ext cx="4150404" cy="4830080"/>
          </a:xfrm>
          <a:prstGeom prst="rect">
            <a:avLst/>
          </a:prstGeom>
        </p:spPr>
      </p:pic>
      <p:sp>
        <p:nvSpPr>
          <p:cNvPr id="22" name="椭圆 21"/>
          <p:cNvSpPr>
            <a:spLocks noChangeAspect="1"/>
          </p:cNvSpPr>
          <p:nvPr/>
        </p:nvSpPr>
        <p:spPr bwMode="auto">
          <a:xfrm>
            <a:off x="4577455" y="1184606"/>
            <a:ext cx="767867" cy="729541"/>
          </a:xfrm>
          <a:prstGeom prst="ellipse">
            <a:avLst/>
          </a:prstGeom>
          <a:solidFill>
            <a:srgbClr val="8D9E7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35"/>
            <a:endParaRPr lang="zh-CN" altLang="en-US" dirty="0">
              <a:solidFill>
                <a:schemeClr val="tx2"/>
              </a:solidFill>
              <a:ea typeface="微软雅黑" pitchFamily="34" charset="-122"/>
            </a:endParaRPr>
          </a:p>
        </p:txBody>
      </p:sp>
      <p:sp>
        <p:nvSpPr>
          <p:cNvPr id="23" name="椭圆 22"/>
          <p:cNvSpPr>
            <a:spLocks noChangeAspect="1"/>
          </p:cNvSpPr>
          <p:nvPr/>
        </p:nvSpPr>
        <p:spPr bwMode="auto">
          <a:xfrm>
            <a:off x="5279940" y="2126996"/>
            <a:ext cx="767867" cy="729541"/>
          </a:xfrm>
          <a:prstGeom prst="ellipse">
            <a:avLst/>
          </a:prstGeom>
          <a:solidFill>
            <a:srgbClr val="8D9E7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35"/>
            <a:endParaRPr lang="zh-CN" altLang="en-US" dirty="0">
              <a:solidFill>
                <a:schemeClr val="tx2"/>
              </a:solidFill>
              <a:ea typeface="微软雅黑" pitchFamily="34" charset="-122"/>
            </a:endParaRPr>
          </a:p>
        </p:txBody>
      </p:sp>
      <p:sp>
        <p:nvSpPr>
          <p:cNvPr id="24" name="椭圆 23"/>
          <p:cNvSpPr>
            <a:spLocks noChangeAspect="1"/>
          </p:cNvSpPr>
          <p:nvPr/>
        </p:nvSpPr>
        <p:spPr bwMode="auto">
          <a:xfrm>
            <a:off x="5282844" y="3284791"/>
            <a:ext cx="767867" cy="729541"/>
          </a:xfrm>
          <a:prstGeom prst="ellipse">
            <a:avLst/>
          </a:prstGeom>
          <a:solidFill>
            <a:srgbClr val="8D9E7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35"/>
            <a:endParaRPr lang="zh-CN" altLang="en-US" dirty="0">
              <a:solidFill>
                <a:schemeClr val="tx2"/>
              </a:solidFill>
              <a:ea typeface="微软雅黑" pitchFamily="34" charset="-122"/>
            </a:endParaRPr>
          </a:p>
        </p:txBody>
      </p:sp>
      <p:sp>
        <p:nvSpPr>
          <p:cNvPr id="25" name="椭圆 24"/>
          <p:cNvSpPr>
            <a:spLocks noChangeAspect="1"/>
          </p:cNvSpPr>
          <p:nvPr/>
        </p:nvSpPr>
        <p:spPr bwMode="auto">
          <a:xfrm>
            <a:off x="4722721" y="4318884"/>
            <a:ext cx="767867" cy="729541"/>
          </a:xfrm>
          <a:prstGeom prst="ellipse">
            <a:avLst/>
          </a:prstGeom>
          <a:solidFill>
            <a:srgbClr val="8D9E7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35"/>
            <a:endParaRPr lang="zh-CN" altLang="en-US" dirty="0">
              <a:solidFill>
                <a:schemeClr val="tx2"/>
              </a:solidFill>
              <a:ea typeface="微软雅黑" pitchFamily="34" charset="-122"/>
            </a:endParaRPr>
          </a:p>
        </p:txBody>
      </p:sp>
      <p:sp>
        <p:nvSpPr>
          <p:cNvPr id="40" name="TextBox 87"/>
          <p:cNvSpPr txBox="1"/>
          <p:nvPr/>
        </p:nvSpPr>
        <p:spPr>
          <a:xfrm>
            <a:off x="5924678" y="1324851"/>
            <a:ext cx="5028766" cy="294545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文明的重要表现形式有：语言，宗教，生活习惯，价值观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</p:txBody>
      </p:sp>
      <p:sp>
        <p:nvSpPr>
          <p:cNvPr id="41" name="TextBox 88"/>
          <p:cNvSpPr txBox="1"/>
          <p:nvPr/>
        </p:nvSpPr>
        <p:spPr>
          <a:xfrm>
            <a:off x="6602251" y="1959855"/>
            <a:ext cx="3682244" cy="90804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多元多样，平等对待：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文明没有高下优劣之分，而与野蛮相对立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包容与尊重才是文明之间的生存之道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</p:txBody>
      </p:sp>
      <p:sp>
        <p:nvSpPr>
          <p:cNvPr id="42" name="TextBox 89"/>
          <p:cNvSpPr txBox="1"/>
          <p:nvPr/>
        </p:nvSpPr>
        <p:spPr>
          <a:xfrm>
            <a:off x="6683675" y="3304930"/>
            <a:ext cx="4451685" cy="631047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交流互通，长存长新：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文明需要交流，才能吸收外来精华，适应时代变迁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</p:txBody>
      </p:sp>
      <p:sp>
        <p:nvSpPr>
          <p:cNvPr id="43" name="TextBox 90"/>
          <p:cNvSpPr txBox="1"/>
          <p:nvPr/>
        </p:nvSpPr>
        <p:spPr>
          <a:xfrm>
            <a:off x="6080982" y="4373006"/>
            <a:ext cx="2912802" cy="90804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传承根本，不忘始终：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文明需要保持自己的独特性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中华文明值得骄傲，但不应自负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</p:txBody>
      </p:sp>
      <p:sp>
        <p:nvSpPr>
          <p:cNvPr id="45" name="TextBox 93"/>
          <p:cNvSpPr txBox="1"/>
          <p:nvPr/>
        </p:nvSpPr>
        <p:spPr>
          <a:xfrm>
            <a:off x="4722721" y="1209846"/>
            <a:ext cx="476238" cy="66387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ea typeface="微软雅黑" pitchFamily="34" charset="-122"/>
              </a:rPr>
              <a:t>1</a:t>
            </a:r>
            <a:endParaRPr lang="zh-CN" altLang="en-US" sz="360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46" name="TextBox 94"/>
          <p:cNvSpPr txBox="1"/>
          <p:nvPr/>
        </p:nvSpPr>
        <p:spPr>
          <a:xfrm>
            <a:off x="5435026" y="2150780"/>
            <a:ext cx="476238" cy="66387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ea typeface="微软雅黑" pitchFamily="34" charset="-122"/>
              </a:rPr>
              <a:t>2</a:t>
            </a:r>
            <a:endParaRPr lang="zh-CN" altLang="en-US" sz="360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47" name="TextBox 95"/>
          <p:cNvSpPr txBox="1"/>
          <p:nvPr/>
        </p:nvSpPr>
        <p:spPr>
          <a:xfrm>
            <a:off x="5410405" y="3323335"/>
            <a:ext cx="476238" cy="663876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ea typeface="微软雅黑" pitchFamily="34" charset="-122"/>
              </a:rPr>
              <a:t>3</a:t>
            </a:r>
            <a:endParaRPr lang="zh-CN" altLang="en-US" sz="360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48" name="TextBox 96"/>
          <p:cNvSpPr txBox="1"/>
          <p:nvPr/>
        </p:nvSpPr>
        <p:spPr>
          <a:xfrm>
            <a:off x="4854373" y="4384023"/>
            <a:ext cx="476238" cy="663876"/>
          </a:xfrm>
          <a:prstGeom prst="rect">
            <a:avLst/>
          </a:prstGeom>
          <a:noFill/>
          <a:ln>
            <a:noFill/>
          </a:ln>
        </p:spPr>
        <p:txBody>
          <a:bodyPr wrap="none" lIns="108816" tIns="54408" rIns="108816" bIns="54408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ea typeface="微软雅黑" pitchFamily="34" charset="-122"/>
              </a:rPr>
              <a:t>4</a:t>
            </a:r>
            <a:endParaRPr lang="zh-CN" altLang="en-US" sz="360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50" name="Oval 14"/>
          <p:cNvSpPr>
            <a:spLocks noChangeArrowheads="1"/>
          </p:cNvSpPr>
          <p:nvPr/>
        </p:nvSpPr>
        <p:spPr bwMode="auto">
          <a:xfrm>
            <a:off x="1890061" y="2058513"/>
            <a:ext cx="2471837" cy="2416829"/>
          </a:xfrm>
          <a:prstGeom prst="ellipse">
            <a:avLst/>
          </a:prstGeom>
          <a:solidFill>
            <a:srgbClr val="8D9E7E"/>
          </a:solidFill>
          <a:ln w="38100" cap="flat" cmpd="sng" algn="ctr">
            <a:solidFill>
              <a:srgbClr val="DDE0B5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108816" tIns="54408" rIns="108816" bIns="54408" numCol="1" rtlCol="0" anchor="t" anchorCtr="0" compatLnSpc="1">
            <a:prstTxWarp prst="textNoShape">
              <a:avLst/>
            </a:prstTxWarp>
          </a:bodyPr>
          <a:lstStyle/>
          <a:p>
            <a:pPr defTabSz="1088135"/>
            <a:endParaRPr lang="zh-CN" altLang="en-US" dirty="0">
              <a:solidFill>
                <a:schemeClr val="tx2"/>
              </a:solidFill>
              <a:ea typeface="微软雅黑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2610461" y="3140556"/>
            <a:ext cx="1031033" cy="430879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ctr"/>
            <a:r>
              <a:rPr lang="zh-CN" altLang="en-US" sz="2200" dirty="0">
                <a:solidFill>
                  <a:schemeClr val="bg1"/>
                </a:solidFill>
                <a:ea typeface="微软雅黑" pitchFamily="34" charset="-122"/>
              </a:rPr>
              <a:t>文明观</a:t>
            </a:r>
            <a:endParaRPr lang="en-US" altLang="zh-CN" sz="2200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52" name="矩形 47"/>
          <p:cNvSpPr>
            <a:spLocks noChangeArrowheads="1"/>
          </p:cNvSpPr>
          <p:nvPr/>
        </p:nvSpPr>
        <p:spPr bwMode="auto">
          <a:xfrm>
            <a:off x="2640952" y="2602610"/>
            <a:ext cx="970053" cy="328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/>
                </a:solidFill>
                <a:latin typeface="+mn-lt"/>
                <a:sym typeface="微软雅黑" pitchFamily="34" charset="-122"/>
              </a:rPr>
              <a:t>我们的</a:t>
            </a:r>
            <a:endParaRPr lang="en-US" altLang="zh-CN" sz="1400" dirty="0">
              <a:solidFill>
                <a:schemeClr val="bg1"/>
              </a:solidFill>
              <a:latin typeface="+mn-lt"/>
              <a:sym typeface="微软雅黑" pitchFamily="34" charset="-122"/>
            </a:endParaRPr>
          </a:p>
        </p:txBody>
      </p:sp>
      <p:sp>
        <p:nvSpPr>
          <p:cNvPr id="21" name="TextBox 87">
            <a:extLst>
              <a:ext uri="{FF2B5EF4-FFF2-40B4-BE49-F238E27FC236}">
                <a16:creationId xmlns:a16="http://schemas.microsoft.com/office/drawing/2014/main" id="{CF6DA1B5-0837-4193-BB92-8F69DD04B877}"/>
              </a:ext>
            </a:extLst>
          </p:cNvPr>
          <p:cNvSpPr txBox="1"/>
          <p:nvPr/>
        </p:nvSpPr>
        <p:spPr>
          <a:xfrm>
            <a:off x="2379101" y="5112331"/>
            <a:ext cx="1689712" cy="631047"/>
          </a:xfrm>
          <a:prstGeom prst="rect">
            <a:avLst/>
          </a:prstGeom>
          <a:noFill/>
        </p:spPr>
        <p:txBody>
          <a:bodyPr wrap="none" lIns="108816" tIns="54408" rIns="108816" bIns="54408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1</a:t>
            </a: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、什么是文明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2</a:t>
            </a:r>
            <a:r>
              <a:rPr lang="zh-CN" altLang="en-US" sz="1200" spc="300" dirty="0">
                <a:solidFill>
                  <a:schemeClr val="bg2">
                    <a:lumMod val="25000"/>
                  </a:schemeClr>
                </a:solidFill>
                <a:ea typeface="微软雅黑" pitchFamily="34" charset="-122"/>
              </a:rPr>
              <a:t>、怎么对待文明</a:t>
            </a:r>
            <a:endParaRPr lang="en-US" altLang="zh-CN" sz="1200" spc="300" dirty="0">
              <a:solidFill>
                <a:schemeClr val="bg2">
                  <a:lumMod val="25000"/>
                </a:schemeClr>
              </a:solidFill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977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3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1" animBg="1"/>
      <p:bldP spid="23" grpId="1" animBg="1"/>
      <p:bldP spid="24" grpId="1" animBg="1"/>
      <p:bldP spid="25" grpId="1" animBg="1"/>
      <p:bldP spid="40" grpId="0"/>
      <p:bldP spid="41" grpId="0"/>
      <p:bldP spid="42" grpId="0"/>
      <p:bldP spid="43" grpId="0"/>
      <p:bldP spid="45" grpId="0"/>
      <p:bldP spid="46" grpId="0"/>
      <p:bldP spid="47" grpId="0"/>
      <p:bldP spid="48" grpId="0"/>
      <p:bldP spid="50" grpId="0" animBg="1"/>
      <p:bldP spid="51" grpId="0"/>
      <p:bldP spid="52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图片 6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87" b="48657"/>
          <a:stretch/>
        </p:blipFill>
        <p:spPr>
          <a:xfrm rot="5893929">
            <a:off x="854012" y="-331836"/>
            <a:ext cx="1653543" cy="2517273"/>
          </a:xfrm>
          <a:prstGeom prst="rect">
            <a:avLst/>
          </a:prstGeom>
        </p:spPr>
      </p:pic>
      <p:sp>
        <p:nvSpPr>
          <p:cNvPr id="280" name="椭圆 279"/>
          <p:cNvSpPr/>
          <p:nvPr/>
        </p:nvSpPr>
        <p:spPr>
          <a:xfrm rot="5400000">
            <a:off x="8091674" y="-721704"/>
            <a:ext cx="4969740" cy="4969740"/>
          </a:xfrm>
          <a:prstGeom prst="ellipse">
            <a:avLst/>
          </a:prstGeom>
          <a:solidFill>
            <a:srgbClr val="2D3E4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椭圆 280"/>
          <p:cNvSpPr/>
          <p:nvPr/>
        </p:nvSpPr>
        <p:spPr>
          <a:xfrm rot="5400000" flipV="1">
            <a:off x="2354866" y="2237005"/>
            <a:ext cx="332509" cy="33250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glow rad="127000">
              <a:schemeClr val="bg1">
                <a:lumMod val="95000"/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椭圆 281"/>
          <p:cNvSpPr/>
          <p:nvPr/>
        </p:nvSpPr>
        <p:spPr>
          <a:xfrm rot="5400000" flipV="1">
            <a:off x="2354866" y="3393862"/>
            <a:ext cx="332509" cy="33250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glow rad="127000">
              <a:schemeClr val="bg1">
                <a:lumMod val="95000"/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椭圆 282"/>
          <p:cNvSpPr/>
          <p:nvPr/>
        </p:nvSpPr>
        <p:spPr>
          <a:xfrm rot="5400000" flipV="1">
            <a:off x="2354866" y="4550719"/>
            <a:ext cx="332509" cy="33250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glow rad="127000">
              <a:schemeClr val="bg1">
                <a:lumMod val="95000"/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文本框 283"/>
          <p:cNvSpPr txBox="1"/>
          <p:nvPr/>
        </p:nvSpPr>
        <p:spPr>
          <a:xfrm>
            <a:off x="2911080" y="3393862"/>
            <a:ext cx="2490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2"/>
                </a:solidFill>
                <a:latin typeface="Calibri Light" panose="020F0302020204030204" pitchFamily="34" charset="0"/>
              </a:rPr>
              <a:t>怎么判断一个文明的消亡？</a:t>
            </a:r>
          </a:p>
        </p:txBody>
      </p:sp>
      <p:sp>
        <p:nvSpPr>
          <p:cNvPr id="285" name="文本框 284"/>
          <p:cNvSpPr txBox="1"/>
          <p:nvPr/>
        </p:nvSpPr>
        <p:spPr>
          <a:xfrm>
            <a:off x="2911080" y="2231871"/>
            <a:ext cx="3936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2"/>
                </a:solidFill>
                <a:latin typeface="Calibri Light" panose="020F0302020204030204" pitchFamily="34" charset="0"/>
              </a:rPr>
              <a:t>社会制度的突然变更，会导致文明的改变吗？</a:t>
            </a:r>
          </a:p>
        </p:txBody>
      </p:sp>
      <p:sp>
        <p:nvSpPr>
          <p:cNvPr id="286" name="文本框 285"/>
          <p:cNvSpPr txBox="1"/>
          <p:nvPr/>
        </p:nvSpPr>
        <p:spPr>
          <a:xfrm>
            <a:off x="2911080" y="4563084"/>
            <a:ext cx="5283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2"/>
                </a:solidFill>
                <a:latin typeface="Calibri Light" panose="020F0302020204030204" pitchFamily="34" charset="0"/>
              </a:rPr>
              <a:t>中华文明被继承了吗？中华传统文化呢？</a:t>
            </a:r>
          </a:p>
        </p:txBody>
      </p:sp>
      <p:sp>
        <p:nvSpPr>
          <p:cNvPr id="287" name="文本框 286"/>
          <p:cNvSpPr txBox="1"/>
          <p:nvPr/>
        </p:nvSpPr>
        <p:spPr>
          <a:xfrm>
            <a:off x="9727542" y="2255290"/>
            <a:ext cx="1698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文明与文化</a:t>
            </a:r>
          </a:p>
        </p:txBody>
      </p:sp>
      <p:sp>
        <p:nvSpPr>
          <p:cNvPr id="288" name="Freeform 24">
            <a:hlinkClick r:id="rId5"/>
          </p:cNvPr>
          <p:cNvSpPr>
            <a:spLocks noEditPoints="1" noChangeArrowheads="1"/>
          </p:cNvSpPr>
          <p:nvPr/>
        </p:nvSpPr>
        <p:spPr bwMode="auto">
          <a:xfrm>
            <a:off x="10176965" y="1523636"/>
            <a:ext cx="799156" cy="479060"/>
          </a:xfrm>
          <a:custGeom>
            <a:avLst/>
            <a:gdLst>
              <a:gd name="T0" fmla="*/ 2147483647 w 183"/>
              <a:gd name="T1" fmla="*/ 2147483647 h 110"/>
              <a:gd name="T2" fmla="*/ 2147483647 w 183"/>
              <a:gd name="T3" fmla="*/ 2147483647 h 110"/>
              <a:gd name="T4" fmla="*/ 2147483647 w 183"/>
              <a:gd name="T5" fmla="*/ 2147483647 h 110"/>
              <a:gd name="T6" fmla="*/ 2147483647 w 183"/>
              <a:gd name="T7" fmla="*/ 2147483647 h 110"/>
              <a:gd name="T8" fmla="*/ 2147483647 w 183"/>
              <a:gd name="T9" fmla="*/ 2147483647 h 110"/>
              <a:gd name="T10" fmla="*/ 2147483647 w 183"/>
              <a:gd name="T11" fmla="*/ 2147483647 h 110"/>
              <a:gd name="T12" fmla="*/ 2147483647 w 183"/>
              <a:gd name="T13" fmla="*/ 2147483647 h 110"/>
              <a:gd name="T14" fmla="*/ 2147483647 w 183"/>
              <a:gd name="T15" fmla="*/ 2147483647 h 110"/>
              <a:gd name="T16" fmla="*/ 2147483647 w 183"/>
              <a:gd name="T17" fmla="*/ 2147483647 h 110"/>
              <a:gd name="T18" fmla="*/ 2147483647 w 183"/>
              <a:gd name="T19" fmla="*/ 2147483647 h 110"/>
              <a:gd name="T20" fmla="*/ 2147483647 w 183"/>
              <a:gd name="T21" fmla="*/ 2147483647 h 110"/>
              <a:gd name="T22" fmla="*/ 2147483647 w 183"/>
              <a:gd name="T23" fmla="*/ 2147483647 h 110"/>
              <a:gd name="T24" fmla="*/ 2147483647 w 183"/>
              <a:gd name="T25" fmla="*/ 2147483647 h 110"/>
              <a:gd name="T26" fmla="*/ 2147483647 w 183"/>
              <a:gd name="T27" fmla="*/ 2147483647 h 110"/>
              <a:gd name="T28" fmla="*/ 2147483647 w 183"/>
              <a:gd name="T29" fmla="*/ 2147483647 h 110"/>
              <a:gd name="T30" fmla="*/ 2147483647 w 183"/>
              <a:gd name="T31" fmla="*/ 2147483647 h 110"/>
              <a:gd name="T32" fmla="*/ 2147483647 w 183"/>
              <a:gd name="T33" fmla="*/ 2147483647 h 110"/>
              <a:gd name="T34" fmla="*/ 2147483647 w 183"/>
              <a:gd name="T35" fmla="*/ 2147483647 h 110"/>
              <a:gd name="T36" fmla="*/ 2147483647 w 183"/>
              <a:gd name="T37" fmla="*/ 2147483647 h 110"/>
              <a:gd name="T38" fmla="*/ 2147483647 w 183"/>
              <a:gd name="T39" fmla="*/ 2147483647 h 110"/>
              <a:gd name="T40" fmla="*/ 2147483647 w 183"/>
              <a:gd name="T41" fmla="*/ 2147483647 h 110"/>
              <a:gd name="T42" fmla="*/ 2147483647 w 183"/>
              <a:gd name="T43" fmla="*/ 2147483647 h 110"/>
              <a:gd name="T44" fmla="*/ 2147483647 w 183"/>
              <a:gd name="T45" fmla="*/ 2147483647 h 110"/>
              <a:gd name="T46" fmla="*/ 2147483647 w 183"/>
              <a:gd name="T47" fmla="*/ 2147483647 h 110"/>
              <a:gd name="T48" fmla="*/ 2147483647 w 183"/>
              <a:gd name="T49" fmla="*/ 2147483647 h 110"/>
              <a:gd name="T50" fmla="*/ 2147483647 w 183"/>
              <a:gd name="T51" fmla="*/ 2147483647 h 110"/>
              <a:gd name="T52" fmla="*/ 2147483647 w 183"/>
              <a:gd name="T53" fmla="*/ 2147483647 h 110"/>
              <a:gd name="T54" fmla="*/ 2147483647 w 183"/>
              <a:gd name="T55" fmla="*/ 2147483647 h 110"/>
              <a:gd name="T56" fmla="*/ 2147483647 w 183"/>
              <a:gd name="T57" fmla="*/ 2147483647 h 110"/>
              <a:gd name="T58" fmla="*/ 2147483647 w 183"/>
              <a:gd name="T59" fmla="*/ 2147483647 h 110"/>
              <a:gd name="T60" fmla="*/ 2147483647 w 183"/>
              <a:gd name="T61" fmla="*/ 2147483647 h 110"/>
              <a:gd name="T62" fmla="*/ 2147483647 w 183"/>
              <a:gd name="T63" fmla="*/ 2147483647 h 110"/>
              <a:gd name="T64" fmla="*/ 2147483647 w 183"/>
              <a:gd name="T65" fmla="*/ 2147483647 h 110"/>
              <a:gd name="T66" fmla="*/ 2147483647 w 183"/>
              <a:gd name="T67" fmla="*/ 2147483647 h 110"/>
              <a:gd name="T68" fmla="*/ 2147483647 w 183"/>
              <a:gd name="T69" fmla="*/ 2147483647 h 110"/>
              <a:gd name="T70" fmla="*/ 2147483647 w 183"/>
              <a:gd name="T71" fmla="*/ 2147483647 h 110"/>
              <a:gd name="T72" fmla="*/ 2147483647 w 183"/>
              <a:gd name="T73" fmla="*/ 2147483647 h 110"/>
              <a:gd name="T74" fmla="*/ 2147483647 w 183"/>
              <a:gd name="T75" fmla="*/ 2147483647 h 110"/>
              <a:gd name="T76" fmla="*/ 2147483647 w 183"/>
              <a:gd name="T77" fmla="*/ 2147483647 h 110"/>
              <a:gd name="T78" fmla="*/ 2147483647 w 183"/>
              <a:gd name="T79" fmla="*/ 2147483647 h 110"/>
              <a:gd name="T80" fmla="*/ 2147483647 w 183"/>
              <a:gd name="T81" fmla="*/ 2147483647 h 110"/>
              <a:gd name="T82" fmla="*/ 2147483647 w 183"/>
              <a:gd name="T83" fmla="*/ 2147483647 h 110"/>
              <a:gd name="T84" fmla="*/ 2147483647 w 183"/>
              <a:gd name="T85" fmla="*/ 2147483647 h 110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183"/>
              <a:gd name="T130" fmla="*/ 0 h 110"/>
              <a:gd name="T131" fmla="*/ 183 w 183"/>
              <a:gd name="T132" fmla="*/ 110 h 110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183" h="110">
                <a:moveTo>
                  <a:pt x="145" y="68"/>
                </a:moveTo>
                <a:cubicBezTo>
                  <a:pt x="146" y="67"/>
                  <a:pt x="146" y="66"/>
                  <a:pt x="147" y="65"/>
                </a:cubicBezTo>
                <a:cubicBezTo>
                  <a:pt x="151" y="73"/>
                  <a:pt x="151" y="73"/>
                  <a:pt x="151" y="73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156" y="0"/>
                  <a:pt x="156" y="0"/>
                  <a:pt x="156" y="0"/>
                </a:cubicBezTo>
                <a:cubicBezTo>
                  <a:pt x="124" y="14"/>
                  <a:pt x="124" y="14"/>
                  <a:pt x="124" y="14"/>
                </a:cubicBezTo>
                <a:cubicBezTo>
                  <a:pt x="126" y="18"/>
                  <a:pt x="126" y="18"/>
                  <a:pt x="126" y="18"/>
                </a:cubicBezTo>
                <a:cubicBezTo>
                  <a:pt x="121" y="17"/>
                  <a:pt x="121" y="17"/>
                  <a:pt x="121" y="17"/>
                </a:cubicBezTo>
                <a:cubicBezTo>
                  <a:pt x="121" y="17"/>
                  <a:pt x="121" y="17"/>
                  <a:pt x="121" y="17"/>
                </a:cubicBezTo>
                <a:cubicBezTo>
                  <a:pt x="121" y="17"/>
                  <a:pt x="120" y="17"/>
                  <a:pt x="120" y="17"/>
                </a:cubicBezTo>
                <a:cubicBezTo>
                  <a:pt x="117" y="16"/>
                  <a:pt x="117" y="16"/>
                  <a:pt x="117" y="16"/>
                </a:cubicBezTo>
                <a:cubicBezTo>
                  <a:pt x="116" y="16"/>
                  <a:pt x="115" y="16"/>
                  <a:pt x="115" y="16"/>
                </a:cubicBezTo>
                <a:cubicBezTo>
                  <a:pt x="106" y="14"/>
                  <a:pt x="91" y="13"/>
                  <a:pt x="81" y="20"/>
                </a:cubicBezTo>
                <a:cubicBezTo>
                  <a:pt x="80" y="20"/>
                  <a:pt x="79" y="21"/>
                  <a:pt x="78" y="22"/>
                </a:cubicBezTo>
                <a:cubicBezTo>
                  <a:pt x="75" y="20"/>
                  <a:pt x="72" y="19"/>
                  <a:pt x="69" y="20"/>
                </a:cubicBezTo>
                <a:cubicBezTo>
                  <a:pt x="56" y="23"/>
                  <a:pt x="56" y="23"/>
                  <a:pt x="56" y="23"/>
                </a:cubicBezTo>
                <a:cubicBezTo>
                  <a:pt x="55" y="22"/>
                  <a:pt x="55" y="22"/>
                  <a:pt x="55" y="22"/>
                </a:cubicBezTo>
                <a:cubicBezTo>
                  <a:pt x="59" y="14"/>
                  <a:pt x="59" y="14"/>
                  <a:pt x="59" y="14"/>
                </a:cubicBezTo>
                <a:cubicBezTo>
                  <a:pt x="27" y="0"/>
                  <a:pt x="27" y="0"/>
                  <a:pt x="27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32" y="73"/>
                  <a:pt x="32" y="73"/>
                  <a:pt x="32" y="73"/>
                </a:cubicBezTo>
                <a:cubicBezTo>
                  <a:pt x="36" y="65"/>
                  <a:pt x="36" y="65"/>
                  <a:pt x="36" y="65"/>
                </a:cubicBezTo>
                <a:cubicBezTo>
                  <a:pt x="37" y="68"/>
                  <a:pt x="39" y="70"/>
                  <a:pt x="41" y="72"/>
                </a:cubicBezTo>
                <a:cubicBezTo>
                  <a:pt x="40" y="74"/>
                  <a:pt x="39" y="76"/>
                  <a:pt x="39" y="79"/>
                </a:cubicBezTo>
                <a:cubicBezTo>
                  <a:pt x="40" y="83"/>
                  <a:pt x="44" y="87"/>
                  <a:pt x="49" y="87"/>
                </a:cubicBezTo>
                <a:cubicBezTo>
                  <a:pt x="49" y="87"/>
                  <a:pt x="49" y="87"/>
                  <a:pt x="50" y="87"/>
                </a:cubicBezTo>
                <a:cubicBezTo>
                  <a:pt x="51" y="86"/>
                  <a:pt x="51" y="86"/>
                  <a:pt x="52" y="86"/>
                </a:cubicBezTo>
                <a:cubicBezTo>
                  <a:pt x="52" y="87"/>
                  <a:pt x="52" y="87"/>
                  <a:pt x="52" y="88"/>
                </a:cubicBezTo>
                <a:cubicBezTo>
                  <a:pt x="53" y="92"/>
                  <a:pt x="57" y="96"/>
                  <a:pt x="61" y="96"/>
                </a:cubicBezTo>
                <a:cubicBezTo>
                  <a:pt x="62" y="96"/>
                  <a:pt x="62" y="96"/>
                  <a:pt x="63" y="96"/>
                </a:cubicBezTo>
                <a:cubicBezTo>
                  <a:pt x="63" y="96"/>
                  <a:pt x="64" y="95"/>
                  <a:pt x="65" y="95"/>
                </a:cubicBezTo>
                <a:cubicBezTo>
                  <a:pt x="65" y="96"/>
                  <a:pt x="65" y="96"/>
                  <a:pt x="65" y="97"/>
                </a:cubicBezTo>
                <a:cubicBezTo>
                  <a:pt x="66" y="101"/>
                  <a:pt x="69" y="105"/>
                  <a:pt x="74" y="105"/>
                </a:cubicBezTo>
                <a:cubicBezTo>
                  <a:pt x="74" y="105"/>
                  <a:pt x="75" y="105"/>
                  <a:pt x="75" y="105"/>
                </a:cubicBezTo>
                <a:cubicBezTo>
                  <a:pt x="78" y="104"/>
                  <a:pt x="80" y="103"/>
                  <a:pt x="82" y="100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8" y="110"/>
                  <a:pt x="102" y="109"/>
                  <a:pt x="104" y="106"/>
                </a:cubicBezTo>
                <a:cubicBezTo>
                  <a:pt x="106" y="103"/>
                  <a:pt x="105" y="99"/>
                  <a:pt x="102" y="97"/>
                </a:cubicBezTo>
                <a:cubicBezTo>
                  <a:pt x="101" y="97"/>
                  <a:pt x="101" y="97"/>
                  <a:pt x="101" y="97"/>
                </a:cubicBezTo>
                <a:cubicBezTo>
                  <a:pt x="102" y="97"/>
                  <a:pt x="103" y="96"/>
                  <a:pt x="104" y="96"/>
                </a:cubicBezTo>
                <a:cubicBezTo>
                  <a:pt x="110" y="100"/>
                  <a:pt x="110" y="100"/>
                  <a:pt x="110" y="100"/>
                </a:cubicBezTo>
                <a:cubicBezTo>
                  <a:pt x="111" y="101"/>
                  <a:pt x="113" y="101"/>
                  <a:pt x="114" y="101"/>
                </a:cubicBezTo>
                <a:cubicBezTo>
                  <a:pt x="116" y="101"/>
                  <a:pt x="118" y="100"/>
                  <a:pt x="119" y="98"/>
                </a:cubicBezTo>
                <a:cubicBezTo>
                  <a:pt x="120" y="96"/>
                  <a:pt x="121" y="94"/>
                  <a:pt x="120" y="93"/>
                </a:cubicBezTo>
                <a:cubicBezTo>
                  <a:pt x="120" y="91"/>
                  <a:pt x="119" y="89"/>
                  <a:pt x="117" y="89"/>
                </a:cubicBezTo>
                <a:cubicBezTo>
                  <a:pt x="116" y="88"/>
                  <a:pt x="116" y="88"/>
                  <a:pt x="116" y="88"/>
                </a:cubicBezTo>
                <a:cubicBezTo>
                  <a:pt x="116" y="87"/>
                  <a:pt x="117" y="87"/>
                  <a:pt x="117" y="86"/>
                </a:cubicBezTo>
                <a:cubicBezTo>
                  <a:pt x="123" y="90"/>
                  <a:pt x="123" y="90"/>
                  <a:pt x="123" y="90"/>
                </a:cubicBezTo>
                <a:cubicBezTo>
                  <a:pt x="124" y="91"/>
                  <a:pt x="125" y="91"/>
                  <a:pt x="127" y="91"/>
                </a:cubicBezTo>
                <a:cubicBezTo>
                  <a:pt x="129" y="91"/>
                  <a:pt x="131" y="90"/>
                  <a:pt x="132" y="88"/>
                </a:cubicBezTo>
                <a:cubicBezTo>
                  <a:pt x="134" y="85"/>
                  <a:pt x="133" y="81"/>
                  <a:pt x="130" y="79"/>
                </a:cubicBezTo>
                <a:cubicBezTo>
                  <a:pt x="132" y="78"/>
                  <a:pt x="132" y="78"/>
                  <a:pt x="132" y="78"/>
                </a:cubicBezTo>
                <a:cubicBezTo>
                  <a:pt x="135" y="79"/>
                  <a:pt x="135" y="79"/>
                  <a:pt x="135" y="79"/>
                </a:cubicBezTo>
                <a:cubicBezTo>
                  <a:pt x="136" y="80"/>
                  <a:pt x="137" y="80"/>
                  <a:pt x="138" y="80"/>
                </a:cubicBezTo>
                <a:cubicBezTo>
                  <a:pt x="140" y="80"/>
                  <a:pt x="143" y="79"/>
                  <a:pt x="144" y="77"/>
                </a:cubicBezTo>
                <a:cubicBezTo>
                  <a:pt x="145" y="75"/>
                  <a:pt x="145" y="72"/>
                  <a:pt x="143" y="70"/>
                </a:cubicBezTo>
                <a:cubicBezTo>
                  <a:pt x="144" y="69"/>
                  <a:pt x="144" y="69"/>
                  <a:pt x="144" y="69"/>
                </a:cubicBezTo>
                <a:lnTo>
                  <a:pt x="145" y="68"/>
                </a:lnTo>
                <a:close/>
                <a:moveTo>
                  <a:pt x="29" y="66"/>
                </a:moveTo>
                <a:cubicBezTo>
                  <a:pt x="8" y="56"/>
                  <a:pt x="8" y="56"/>
                  <a:pt x="8" y="56"/>
                </a:cubicBezTo>
                <a:cubicBezTo>
                  <a:pt x="30" y="7"/>
                  <a:pt x="30" y="7"/>
                  <a:pt x="30" y="7"/>
                </a:cubicBezTo>
                <a:cubicBezTo>
                  <a:pt x="51" y="17"/>
                  <a:pt x="51" y="17"/>
                  <a:pt x="51" y="17"/>
                </a:cubicBezTo>
                <a:lnTo>
                  <a:pt x="29" y="66"/>
                </a:lnTo>
                <a:close/>
                <a:moveTo>
                  <a:pt x="153" y="7"/>
                </a:moveTo>
                <a:cubicBezTo>
                  <a:pt x="175" y="56"/>
                  <a:pt x="175" y="56"/>
                  <a:pt x="175" y="56"/>
                </a:cubicBezTo>
                <a:cubicBezTo>
                  <a:pt x="154" y="66"/>
                  <a:pt x="154" y="66"/>
                  <a:pt x="154" y="66"/>
                </a:cubicBezTo>
                <a:cubicBezTo>
                  <a:pt x="132" y="17"/>
                  <a:pt x="132" y="17"/>
                  <a:pt x="132" y="17"/>
                </a:cubicBezTo>
                <a:lnTo>
                  <a:pt x="153" y="7"/>
                </a:lnTo>
                <a:close/>
                <a:moveTo>
                  <a:pt x="85" y="23"/>
                </a:moveTo>
                <a:cubicBezTo>
                  <a:pt x="86" y="23"/>
                  <a:pt x="87" y="23"/>
                  <a:pt x="87" y="23"/>
                </a:cubicBezTo>
                <a:cubicBezTo>
                  <a:pt x="88" y="22"/>
                  <a:pt x="89" y="22"/>
                  <a:pt x="89" y="22"/>
                </a:cubicBezTo>
                <a:cubicBezTo>
                  <a:pt x="90" y="22"/>
                  <a:pt x="91" y="21"/>
                  <a:pt x="91" y="21"/>
                </a:cubicBezTo>
                <a:cubicBezTo>
                  <a:pt x="92" y="21"/>
                  <a:pt x="93" y="21"/>
                  <a:pt x="94" y="21"/>
                </a:cubicBezTo>
                <a:cubicBezTo>
                  <a:pt x="95" y="21"/>
                  <a:pt x="95" y="21"/>
                  <a:pt x="96" y="21"/>
                </a:cubicBezTo>
                <a:cubicBezTo>
                  <a:pt x="97" y="21"/>
                  <a:pt x="98" y="20"/>
                  <a:pt x="100" y="20"/>
                </a:cubicBezTo>
                <a:cubicBezTo>
                  <a:pt x="100" y="20"/>
                  <a:pt x="100" y="20"/>
                  <a:pt x="100" y="20"/>
                </a:cubicBezTo>
                <a:cubicBezTo>
                  <a:pt x="100" y="20"/>
                  <a:pt x="100" y="20"/>
                  <a:pt x="100" y="20"/>
                </a:cubicBezTo>
                <a:cubicBezTo>
                  <a:pt x="105" y="20"/>
                  <a:pt x="110" y="21"/>
                  <a:pt x="114" y="22"/>
                </a:cubicBezTo>
                <a:cubicBezTo>
                  <a:pt x="114" y="22"/>
                  <a:pt x="114" y="22"/>
                  <a:pt x="114" y="22"/>
                </a:cubicBezTo>
                <a:cubicBezTo>
                  <a:pt x="116" y="22"/>
                  <a:pt x="118" y="22"/>
                  <a:pt x="119" y="23"/>
                </a:cubicBezTo>
                <a:cubicBezTo>
                  <a:pt x="129" y="25"/>
                  <a:pt x="129" y="25"/>
                  <a:pt x="129" y="25"/>
                </a:cubicBezTo>
                <a:cubicBezTo>
                  <a:pt x="129" y="25"/>
                  <a:pt x="129" y="25"/>
                  <a:pt x="129" y="25"/>
                </a:cubicBezTo>
                <a:cubicBezTo>
                  <a:pt x="144" y="59"/>
                  <a:pt x="144" y="59"/>
                  <a:pt x="144" y="59"/>
                </a:cubicBezTo>
                <a:cubicBezTo>
                  <a:pt x="143" y="61"/>
                  <a:pt x="142" y="63"/>
                  <a:pt x="140" y="64"/>
                </a:cubicBezTo>
                <a:cubicBezTo>
                  <a:pt x="140" y="65"/>
                  <a:pt x="140" y="65"/>
                  <a:pt x="140" y="65"/>
                </a:cubicBezTo>
                <a:cubicBezTo>
                  <a:pt x="139" y="65"/>
                  <a:pt x="139" y="66"/>
                  <a:pt x="138" y="66"/>
                </a:cubicBezTo>
                <a:cubicBezTo>
                  <a:pt x="99" y="42"/>
                  <a:pt x="99" y="42"/>
                  <a:pt x="99" y="42"/>
                </a:cubicBezTo>
                <a:cubicBezTo>
                  <a:pt x="98" y="42"/>
                  <a:pt x="98" y="41"/>
                  <a:pt x="97" y="41"/>
                </a:cubicBezTo>
                <a:cubicBezTo>
                  <a:pt x="96" y="41"/>
                  <a:pt x="95" y="40"/>
                  <a:pt x="94" y="40"/>
                </a:cubicBezTo>
                <a:cubicBezTo>
                  <a:pt x="94" y="40"/>
                  <a:pt x="94" y="40"/>
                  <a:pt x="94" y="40"/>
                </a:cubicBezTo>
                <a:cubicBezTo>
                  <a:pt x="94" y="40"/>
                  <a:pt x="94" y="40"/>
                  <a:pt x="94" y="40"/>
                </a:cubicBezTo>
                <a:cubicBezTo>
                  <a:pt x="93" y="40"/>
                  <a:pt x="93" y="40"/>
                  <a:pt x="93" y="40"/>
                </a:cubicBezTo>
                <a:cubicBezTo>
                  <a:pt x="92" y="40"/>
                  <a:pt x="91" y="40"/>
                  <a:pt x="91" y="40"/>
                </a:cubicBezTo>
                <a:cubicBezTo>
                  <a:pt x="90" y="40"/>
                  <a:pt x="90" y="40"/>
                  <a:pt x="90" y="40"/>
                </a:cubicBezTo>
                <a:cubicBezTo>
                  <a:pt x="89" y="40"/>
                  <a:pt x="89" y="40"/>
                  <a:pt x="88" y="40"/>
                </a:cubicBezTo>
                <a:cubicBezTo>
                  <a:pt x="88" y="40"/>
                  <a:pt x="88" y="40"/>
                  <a:pt x="87" y="40"/>
                </a:cubicBezTo>
                <a:cubicBezTo>
                  <a:pt x="86" y="40"/>
                  <a:pt x="84" y="40"/>
                  <a:pt x="83" y="40"/>
                </a:cubicBezTo>
                <a:cubicBezTo>
                  <a:pt x="83" y="41"/>
                  <a:pt x="83" y="41"/>
                  <a:pt x="83" y="41"/>
                </a:cubicBezTo>
                <a:cubicBezTo>
                  <a:pt x="82" y="41"/>
                  <a:pt x="82" y="41"/>
                  <a:pt x="81" y="41"/>
                </a:cubicBezTo>
                <a:cubicBezTo>
                  <a:pt x="81" y="41"/>
                  <a:pt x="81" y="41"/>
                  <a:pt x="81" y="41"/>
                </a:cubicBezTo>
                <a:cubicBezTo>
                  <a:pt x="80" y="42"/>
                  <a:pt x="80" y="42"/>
                  <a:pt x="79" y="42"/>
                </a:cubicBezTo>
                <a:cubicBezTo>
                  <a:pt x="79" y="42"/>
                  <a:pt x="78" y="43"/>
                  <a:pt x="77" y="43"/>
                </a:cubicBezTo>
                <a:cubicBezTo>
                  <a:pt x="71" y="46"/>
                  <a:pt x="66" y="46"/>
                  <a:pt x="63" y="45"/>
                </a:cubicBezTo>
                <a:cubicBezTo>
                  <a:pt x="62" y="44"/>
                  <a:pt x="62" y="44"/>
                  <a:pt x="61" y="44"/>
                </a:cubicBezTo>
                <a:cubicBezTo>
                  <a:pt x="61" y="43"/>
                  <a:pt x="61" y="43"/>
                  <a:pt x="61" y="43"/>
                </a:cubicBezTo>
                <a:cubicBezTo>
                  <a:pt x="61" y="43"/>
                  <a:pt x="61" y="43"/>
                  <a:pt x="60" y="43"/>
                </a:cubicBezTo>
                <a:cubicBezTo>
                  <a:pt x="60" y="42"/>
                  <a:pt x="60" y="42"/>
                  <a:pt x="60" y="42"/>
                </a:cubicBezTo>
                <a:cubicBezTo>
                  <a:pt x="60" y="41"/>
                  <a:pt x="58" y="35"/>
                  <a:pt x="61" y="34"/>
                </a:cubicBezTo>
                <a:cubicBezTo>
                  <a:pt x="63" y="34"/>
                  <a:pt x="73" y="31"/>
                  <a:pt x="82" y="25"/>
                </a:cubicBezTo>
                <a:cubicBezTo>
                  <a:pt x="83" y="24"/>
                  <a:pt x="84" y="24"/>
                  <a:pt x="85" y="23"/>
                </a:cubicBezTo>
                <a:close/>
                <a:moveTo>
                  <a:pt x="49" y="82"/>
                </a:moveTo>
                <a:cubicBezTo>
                  <a:pt x="47" y="83"/>
                  <a:pt x="44" y="81"/>
                  <a:pt x="44" y="78"/>
                </a:cubicBezTo>
                <a:cubicBezTo>
                  <a:pt x="43" y="77"/>
                  <a:pt x="44" y="76"/>
                  <a:pt x="45" y="74"/>
                </a:cubicBezTo>
                <a:cubicBezTo>
                  <a:pt x="45" y="73"/>
                  <a:pt x="47" y="73"/>
                  <a:pt x="48" y="73"/>
                </a:cubicBezTo>
                <a:cubicBezTo>
                  <a:pt x="48" y="73"/>
                  <a:pt x="48" y="72"/>
                  <a:pt x="49" y="72"/>
                </a:cubicBezTo>
                <a:cubicBezTo>
                  <a:pt x="51" y="72"/>
                  <a:pt x="53" y="74"/>
                  <a:pt x="53" y="77"/>
                </a:cubicBezTo>
                <a:cubicBezTo>
                  <a:pt x="54" y="79"/>
                  <a:pt x="52" y="82"/>
                  <a:pt x="49" y="82"/>
                </a:cubicBezTo>
                <a:close/>
                <a:moveTo>
                  <a:pt x="62" y="91"/>
                </a:moveTo>
                <a:cubicBezTo>
                  <a:pt x="59" y="92"/>
                  <a:pt x="57" y="90"/>
                  <a:pt x="56" y="87"/>
                </a:cubicBezTo>
                <a:cubicBezTo>
                  <a:pt x="56" y="86"/>
                  <a:pt x="57" y="85"/>
                  <a:pt x="57" y="84"/>
                </a:cubicBezTo>
                <a:cubicBezTo>
                  <a:pt x="58" y="82"/>
                  <a:pt x="59" y="82"/>
                  <a:pt x="61" y="82"/>
                </a:cubicBezTo>
                <a:cubicBezTo>
                  <a:pt x="61" y="82"/>
                  <a:pt x="61" y="82"/>
                  <a:pt x="61" y="82"/>
                </a:cubicBezTo>
                <a:cubicBezTo>
                  <a:pt x="64" y="82"/>
                  <a:pt x="66" y="83"/>
                  <a:pt x="66" y="86"/>
                </a:cubicBezTo>
                <a:cubicBezTo>
                  <a:pt x="67" y="89"/>
                  <a:pt x="65" y="91"/>
                  <a:pt x="62" y="91"/>
                </a:cubicBezTo>
                <a:close/>
                <a:moveTo>
                  <a:pt x="75" y="100"/>
                </a:moveTo>
                <a:cubicBezTo>
                  <a:pt x="72" y="101"/>
                  <a:pt x="70" y="99"/>
                  <a:pt x="69" y="96"/>
                </a:cubicBezTo>
                <a:cubicBezTo>
                  <a:pt x="69" y="95"/>
                  <a:pt x="69" y="94"/>
                  <a:pt x="70" y="93"/>
                </a:cubicBezTo>
                <a:cubicBezTo>
                  <a:pt x="71" y="92"/>
                  <a:pt x="72" y="91"/>
                  <a:pt x="73" y="91"/>
                </a:cubicBezTo>
                <a:cubicBezTo>
                  <a:pt x="74" y="91"/>
                  <a:pt x="74" y="91"/>
                  <a:pt x="74" y="91"/>
                </a:cubicBezTo>
                <a:cubicBezTo>
                  <a:pt x="76" y="91"/>
                  <a:pt x="79" y="92"/>
                  <a:pt x="79" y="95"/>
                </a:cubicBezTo>
                <a:cubicBezTo>
                  <a:pt x="79" y="98"/>
                  <a:pt x="77" y="100"/>
                  <a:pt x="75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pic>
        <p:nvPicPr>
          <p:cNvPr id="289" name="图片 28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87" b="48657"/>
          <a:stretch/>
        </p:blipFill>
        <p:spPr>
          <a:xfrm rot="5893929" flipH="1" flipV="1">
            <a:off x="9791367" y="4772590"/>
            <a:ext cx="1653543" cy="2517273"/>
          </a:xfrm>
          <a:prstGeom prst="rect">
            <a:avLst/>
          </a:prstGeom>
        </p:spPr>
      </p:pic>
      <p:sp>
        <p:nvSpPr>
          <p:cNvPr id="13" name="文本框 235">
            <a:extLst>
              <a:ext uri="{FF2B5EF4-FFF2-40B4-BE49-F238E27FC236}">
                <a16:creationId xmlns:a16="http://schemas.microsoft.com/office/drawing/2014/main" id="{263D78E1-88FD-4061-B9E0-D36B79A34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3417" y="720166"/>
            <a:ext cx="121058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rPr>
              <a:t>遗留问题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60C0BAF4-629A-4A93-815D-EA7B28B5F1CF}"/>
              </a:ext>
            </a:extLst>
          </p:cNvPr>
          <p:cNvCxnSpPr/>
          <p:nvPr/>
        </p:nvCxnSpPr>
        <p:spPr>
          <a:xfrm>
            <a:off x="3950518" y="1190623"/>
            <a:ext cx="2292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089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" grpId="0" animBg="1"/>
      <p:bldP spid="282" grpId="0" animBg="1"/>
      <p:bldP spid="283" grpId="0" animBg="1"/>
      <p:bldP spid="284" grpId="0"/>
      <p:bldP spid="285" grpId="0"/>
      <p:bldP spid="286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4271748"/>
            <a:ext cx="5772150" cy="2586252"/>
          </a:xfrm>
          <a:prstGeom prst="rect">
            <a:avLst/>
          </a:prstGeom>
          <a:solidFill>
            <a:srgbClr val="2C3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53"/>
          <a:stretch/>
        </p:blipFill>
        <p:spPr>
          <a:xfrm rot="20449946">
            <a:off x="4362080" y="536105"/>
            <a:ext cx="2956374" cy="4176932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772150" y="4271748"/>
            <a:ext cx="6419849" cy="2600765"/>
          </a:xfrm>
          <a:prstGeom prst="rect">
            <a:avLst/>
          </a:prstGeom>
          <a:solidFill>
            <a:srgbClr val="2C3F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434539" y="4615681"/>
            <a:ext cx="33502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spc="600" dirty="0">
                <a:solidFill>
                  <a:schemeClr val="bg1"/>
                </a:solidFill>
                <a:latin typeface="+mj-lt"/>
              </a:rPr>
              <a:t>感谢聆听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390129" y="5320391"/>
            <a:ext cx="33502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+mj-lt"/>
              </a:rPr>
              <a:t>Thank you for listening</a:t>
            </a:r>
            <a:endParaRPr lang="zh-CN" altLang="en-US" sz="2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25142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318998" y="1624819"/>
            <a:ext cx="4911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+mj-lt"/>
              </a:rPr>
              <a:t>文明之源</a:t>
            </a:r>
            <a:r>
              <a:rPr lang="en-US" altLang="zh-CN" sz="2800" dirty="0">
                <a:latin typeface="+mj-lt"/>
              </a:rPr>
              <a:t>civilization</a:t>
            </a:r>
            <a:endParaRPr lang="zh-CN" altLang="en-US" sz="2800" dirty="0">
              <a:latin typeface="+mj-lt"/>
            </a:endParaRPr>
          </a:p>
        </p:txBody>
      </p:sp>
      <p:cxnSp>
        <p:nvCxnSpPr>
          <p:cNvPr id="9" name="直接连接符 8"/>
          <p:cNvCxnSpPr>
            <a:cxnSpLocks/>
          </p:cNvCxnSpPr>
          <p:nvPr/>
        </p:nvCxnSpPr>
        <p:spPr>
          <a:xfrm flipV="1">
            <a:off x="2321842" y="2282456"/>
            <a:ext cx="4022251" cy="5024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318998" y="2548199"/>
            <a:ext cx="8270721" cy="380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94ADA0"/>
                </a:solidFill>
              </a:rPr>
              <a:t>“文明” </a:t>
            </a:r>
            <a:r>
              <a:rPr lang="en-US" altLang="zh-CN" dirty="0">
                <a:solidFill>
                  <a:srgbClr val="94ADA0"/>
                </a:solidFill>
              </a:rPr>
              <a:t>( civilization) </a:t>
            </a:r>
            <a:r>
              <a:rPr lang="zh-CN" altLang="en-US" dirty="0">
                <a:solidFill>
                  <a:srgbClr val="94ADA0"/>
                </a:solidFill>
              </a:rPr>
              <a:t>一词 来源于拉丁文 “</a:t>
            </a:r>
            <a:r>
              <a:rPr lang="en-US" altLang="zh-CN" dirty="0">
                <a:solidFill>
                  <a:srgbClr val="94ADA0"/>
                </a:solidFill>
              </a:rPr>
              <a:t>civil” “</a:t>
            </a:r>
            <a:r>
              <a:rPr lang="en-US" altLang="zh-CN" dirty="0" err="1">
                <a:solidFill>
                  <a:srgbClr val="94ADA0"/>
                </a:solidFill>
              </a:rPr>
              <a:t>civilis</a:t>
            </a:r>
            <a:r>
              <a:rPr lang="en-US" altLang="zh-CN" dirty="0">
                <a:solidFill>
                  <a:srgbClr val="94ADA0"/>
                </a:solidFill>
              </a:rPr>
              <a:t>”</a:t>
            </a:r>
            <a:r>
              <a:rPr lang="zh-CN" altLang="en-US" dirty="0">
                <a:solidFill>
                  <a:srgbClr val="94ADA0"/>
                </a:solidFill>
              </a:rPr>
              <a:t>，原意指</a:t>
            </a:r>
            <a:r>
              <a:rPr lang="zh-CN" altLang="en-US" b="1" dirty="0">
                <a:solidFill>
                  <a:srgbClr val="788661"/>
                </a:solidFill>
              </a:rPr>
              <a:t>在城市</a:t>
            </a:r>
            <a:r>
              <a:rPr lang="zh-CN" altLang="en-US" dirty="0">
                <a:solidFill>
                  <a:srgbClr val="94ADA0"/>
                </a:solidFill>
              </a:rPr>
              <a:t>享有合法权利的</a:t>
            </a:r>
            <a:r>
              <a:rPr lang="zh-CN" altLang="en-US" b="1" dirty="0">
                <a:solidFill>
                  <a:srgbClr val="788661"/>
                </a:solidFill>
              </a:rPr>
              <a:t>公民</a:t>
            </a:r>
            <a:r>
              <a:rPr lang="zh-CN" altLang="en-US" dirty="0">
                <a:solidFill>
                  <a:srgbClr val="94ADA0"/>
                </a:solidFill>
              </a:rPr>
              <a:t>。</a:t>
            </a:r>
            <a:endParaRPr lang="en-US" altLang="zh-CN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94ADA0"/>
                </a:solidFill>
              </a:rPr>
              <a:t>文艺复兴时期：西方社会把当时由封建神权、习俗向 新兴资产阶级思想文化和社会习俗的演变 称为 “</a:t>
            </a:r>
            <a:r>
              <a:rPr lang="en-US" altLang="zh-CN" dirty="0" err="1">
                <a:solidFill>
                  <a:srgbClr val="94ADA0"/>
                </a:solidFill>
              </a:rPr>
              <a:t>civiliser</a:t>
            </a:r>
            <a:r>
              <a:rPr lang="en-US" altLang="zh-CN" dirty="0">
                <a:solidFill>
                  <a:srgbClr val="94ADA0"/>
                </a:solidFill>
              </a:rPr>
              <a:t>”</a:t>
            </a:r>
            <a:r>
              <a:rPr lang="zh-CN" altLang="en-US" dirty="0">
                <a:solidFill>
                  <a:srgbClr val="94ADA0"/>
                </a:solidFill>
              </a:rPr>
              <a:t>，即</a:t>
            </a:r>
            <a:r>
              <a:rPr lang="zh-CN" altLang="en-US" b="1" dirty="0">
                <a:solidFill>
                  <a:srgbClr val="788661"/>
                </a:solidFill>
              </a:rPr>
              <a:t>公民化过程</a:t>
            </a:r>
            <a:r>
              <a:rPr lang="zh-CN" altLang="en-US" dirty="0">
                <a:solidFill>
                  <a:srgbClr val="94ADA0"/>
                </a:solidFill>
              </a:rPr>
              <a:t>。</a:t>
            </a:r>
            <a:endParaRPr lang="en-US" altLang="zh-CN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94ADA0"/>
                </a:solidFill>
              </a:rPr>
              <a:t>到 </a:t>
            </a:r>
            <a:r>
              <a:rPr lang="en-US" altLang="zh-CN" dirty="0">
                <a:solidFill>
                  <a:srgbClr val="94ADA0"/>
                </a:solidFill>
              </a:rPr>
              <a:t>18 </a:t>
            </a:r>
            <a:r>
              <a:rPr lang="zh-CN" altLang="en-US" dirty="0">
                <a:solidFill>
                  <a:srgbClr val="94ADA0"/>
                </a:solidFill>
              </a:rPr>
              <a:t>世纪法国大革命时期：人们把体现资产阶级大革命的新的文化气象称为 “</a:t>
            </a:r>
            <a:r>
              <a:rPr lang="en-US" altLang="zh-CN" dirty="0">
                <a:solidFill>
                  <a:srgbClr val="94ADA0"/>
                </a:solidFill>
              </a:rPr>
              <a:t>civilization”</a:t>
            </a:r>
            <a:r>
              <a:rPr lang="zh-CN" altLang="en-US" dirty="0">
                <a:solidFill>
                  <a:srgbClr val="94ADA0"/>
                </a:solidFill>
              </a:rPr>
              <a:t>，即 “公民化”的文化，包含 “公民的、国家的、社会的”意义，表示</a:t>
            </a:r>
            <a:r>
              <a:rPr lang="zh-CN" altLang="en-US" b="1" dirty="0">
                <a:solidFill>
                  <a:srgbClr val="788661"/>
                </a:solidFill>
              </a:rPr>
              <a:t>国家、社会的进步状态</a:t>
            </a:r>
            <a:r>
              <a:rPr lang="zh-CN" altLang="en-US" dirty="0">
                <a:solidFill>
                  <a:srgbClr val="94ADA0"/>
                </a:solidFill>
              </a:rPr>
              <a:t>。 </a:t>
            </a:r>
            <a:endParaRPr lang="en-US" altLang="zh-CN" dirty="0">
              <a:solidFill>
                <a:srgbClr val="94ADA0"/>
              </a:solidFill>
            </a:endParaRPr>
          </a:p>
          <a:p>
            <a:endParaRPr lang="en-US" altLang="zh-CN" dirty="0"/>
          </a:p>
          <a:p>
            <a:endParaRPr lang="zh-CN" altLang="zh-CN" dirty="0"/>
          </a:p>
          <a:p>
            <a:endParaRPr lang="en-US" altLang="zh-CN" sz="1600" dirty="0"/>
          </a:p>
        </p:txBody>
      </p:sp>
      <p:grpSp>
        <p:nvGrpSpPr>
          <p:cNvPr id="3" name="组合 2"/>
          <p:cNvGrpSpPr/>
          <p:nvPr/>
        </p:nvGrpSpPr>
        <p:grpSpPr>
          <a:xfrm>
            <a:off x="422147" y="100027"/>
            <a:ext cx="11349216" cy="1653545"/>
            <a:chOff x="422147" y="100027"/>
            <a:chExt cx="11349216" cy="1653545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5893929">
              <a:off x="854012" y="-331836"/>
              <a:ext cx="1653543" cy="2517273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15706071" flipH="1">
              <a:off x="9685955" y="-331838"/>
              <a:ext cx="1653543" cy="25172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13428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6"/>
          <p:cNvSpPr>
            <a:spLocks/>
          </p:cNvSpPr>
          <p:nvPr/>
        </p:nvSpPr>
        <p:spPr bwMode="auto">
          <a:xfrm>
            <a:off x="2852382" y="5166907"/>
            <a:ext cx="5288491" cy="1410457"/>
          </a:xfrm>
          <a:custGeom>
            <a:avLst/>
            <a:gdLst>
              <a:gd name="T0" fmla="*/ 0 w 251"/>
              <a:gd name="T1" fmla="*/ 67 h 67"/>
              <a:gd name="T2" fmla="*/ 0 w 251"/>
              <a:gd name="T3" fmla="*/ 67 h 67"/>
              <a:gd name="T4" fmla="*/ 251 w 251"/>
              <a:gd name="T5" fmla="*/ 67 h 67"/>
              <a:gd name="T6" fmla="*/ 251 w 251"/>
              <a:gd name="T7" fmla="*/ 0 h 67"/>
              <a:gd name="T8" fmla="*/ 0 w 251"/>
              <a:gd name="T9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1" h="67">
                <a:moveTo>
                  <a:pt x="0" y="67"/>
                </a:moveTo>
                <a:cubicBezTo>
                  <a:pt x="0" y="67"/>
                  <a:pt x="0" y="67"/>
                  <a:pt x="0" y="67"/>
                </a:cubicBezTo>
                <a:cubicBezTo>
                  <a:pt x="251" y="67"/>
                  <a:pt x="251" y="67"/>
                  <a:pt x="251" y="67"/>
                </a:cubicBezTo>
                <a:cubicBezTo>
                  <a:pt x="251" y="0"/>
                  <a:pt x="251" y="0"/>
                  <a:pt x="251" y="0"/>
                </a:cubicBezTo>
                <a:cubicBezTo>
                  <a:pt x="178" y="38"/>
                  <a:pt x="92" y="62"/>
                  <a:pt x="0" y="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280" tIns="34284" rIns="68280" bIns="34284" numCol="1" anchor="t" anchorCtr="0" compatLnSpc="1">
            <a:prstTxWarp prst="textNoShape">
              <a:avLst/>
            </a:prstTxWarp>
          </a:bodyPr>
          <a:lstStyle/>
          <a:p>
            <a:pPr defTabSz="682502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3" name="Freeform 7"/>
          <p:cNvSpPr>
            <a:spLocks/>
          </p:cNvSpPr>
          <p:nvPr/>
        </p:nvSpPr>
        <p:spPr bwMode="auto">
          <a:xfrm>
            <a:off x="8223865" y="4408852"/>
            <a:ext cx="1243845" cy="2168828"/>
          </a:xfrm>
          <a:custGeom>
            <a:avLst/>
            <a:gdLst>
              <a:gd name="T0" fmla="*/ 0 w 59"/>
              <a:gd name="T1" fmla="*/ 36 h 103"/>
              <a:gd name="T2" fmla="*/ 0 w 59"/>
              <a:gd name="T3" fmla="*/ 103 h 103"/>
              <a:gd name="T4" fmla="*/ 59 w 59"/>
              <a:gd name="T5" fmla="*/ 103 h 103"/>
              <a:gd name="T6" fmla="*/ 59 w 59"/>
              <a:gd name="T7" fmla="*/ 0 h 103"/>
              <a:gd name="T8" fmla="*/ 0 w 59"/>
              <a:gd name="T9" fmla="*/ 36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" h="103">
                <a:moveTo>
                  <a:pt x="0" y="36"/>
                </a:moveTo>
                <a:cubicBezTo>
                  <a:pt x="0" y="103"/>
                  <a:pt x="0" y="103"/>
                  <a:pt x="0" y="103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0"/>
                  <a:pt x="59" y="0"/>
                  <a:pt x="59" y="0"/>
                </a:cubicBezTo>
                <a:cubicBezTo>
                  <a:pt x="41" y="13"/>
                  <a:pt x="21" y="25"/>
                  <a:pt x="0" y="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280" tIns="34284" rIns="68280" bIns="34284" numCol="1" anchor="t" anchorCtr="0" compatLnSpc="1">
            <a:prstTxWarp prst="textNoShape">
              <a:avLst/>
            </a:prstTxWarp>
          </a:bodyPr>
          <a:lstStyle/>
          <a:p>
            <a:pPr defTabSz="682502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4" name="Freeform 8"/>
          <p:cNvSpPr>
            <a:spLocks/>
          </p:cNvSpPr>
          <p:nvPr/>
        </p:nvSpPr>
        <p:spPr bwMode="auto">
          <a:xfrm>
            <a:off x="11217478" y="2260021"/>
            <a:ext cx="652085" cy="4317545"/>
          </a:xfrm>
          <a:custGeom>
            <a:avLst/>
            <a:gdLst>
              <a:gd name="T0" fmla="*/ 31 w 31"/>
              <a:gd name="T1" fmla="*/ 0 h 205"/>
              <a:gd name="T2" fmla="*/ 28 w 31"/>
              <a:gd name="T3" fmla="*/ 0 h 205"/>
              <a:gd name="T4" fmla="*/ 0 w 31"/>
              <a:gd name="T5" fmla="*/ 36 h 205"/>
              <a:gd name="T6" fmla="*/ 0 w 31"/>
              <a:gd name="T7" fmla="*/ 205 h 205"/>
              <a:gd name="T8" fmla="*/ 31 w 31"/>
              <a:gd name="T9" fmla="*/ 205 h 205"/>
              <a:gd name="T10" fmla="*/ 31 w 31"/>
              <a:gd name="T11" fmla="*/ 0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" h="205">
                <a:moveTo>
                  <a:pt x="31" y="0"/>
                </a:moveTo>
                <a:cubicBezTo>
                  <a:pt x="28" y="0"/>
                  <a:pt x="28" y="0"/>
                  <a:pt x="28" y="0"/>
                </a:cubicBezTo>
                <a:cubicBezTo>
                  <a:pt x="20" y="13"/>
                  <a:pt x="11" y="25"/>
                  <a:pt x="0" y="36"/>
                </a:cubicBezTo>
                <a:cubicBezTo>
                  <a:pt x="0" y="205"/>
                  <a:pt x="0" y="205"/>
                  <a:pt x="0" y="205"/>
                </a:cubicBezTo>
                <a:cubicBezTo>
                  <a:pt x="31" y="205"/>
                  <a:pt x="31" y="205"/>
                  <a:pt x="31" y="205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68280" tIns="34284" rIns="68280" bIns="34284" numCol="1" anchor="t" anchorCtr="0" compatLnSpc="1">
            <a:prstTxWarp prst="textNoShape">
              <a:avLst/>
            </a:prstTxWarp>
          </a:bodyPr>
          <a:lstStyle/>
          <a:p>
            <a:pPr defTabSz="682502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25" name="Freeform 9"/>
          <p:cNvSpPr>
            <a:spLocks/>
          </p:cNvSpPr>
          <p:nvPr/>
        </p:nvSpPr>
        <p:spPr bwMode="auto">
          <a:xfrm>
            <a:off x="9573995" y="3018161"/>
            <a:ext cx="1556959" cy="3559173"/>
          </a:xfrm>
          <a:custGeom>
            <a:avLst/>
            <a:gdLst>
              <a:gd name="T0" fmla="*/ 0 w 74"/>
              <a:gd name="T1" fmla="*/ 66 h 169"/>
              <a:gd name="T2" fmla="*/ 0 w 74"/>
              <a:gd name="T3" fmla="*/ 169 h 169"/>
              <a:gd name="T4" fmla="*/ 74 w 74"/>
              <a:gd name="T5" fmla="*/ 169 h 169"/>
              <a:gd name="T6" fmla="*/ 74 w 74"/>
              <a:gd name="T7" fmla="*/ 0 h 169"/>
              <a:gd name="T8" fmla="*/ 0 w 74"/>
              <a:gd name="T9" fmla="*/ 66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" h="169">
                <a:moveTo>
                  <a:pt x="0" y="66"/>
                </a:moveTo>
                <a:cubicBezTo>
                  <a:pt x="0" y="169"/>
                  <a:pt x="0" y="169"/>
                  <a:pt x="0" y="169"/>
                </a:cubicBezTo>
                <a:cubicBezTo>
                  <a:pt x="74" y="169"/>
                  <a:pt x="74" y="169"/>
                  <a:pt x="74" y="169"/>
                </a:cubicBezTo>
                <a:cubicBezTo>
                  <a:pt x="74" y="0"/>
                  <a:pt x="74" y="0"/>
                  <a:pt x="74" y="0"/>
                </a:cubicBezTo>
                <a:cubicBezTo>
                  <a:pt x="52" y="24"/>
                  <a:pt x="28" y="47"/>
                  <a:pt x="0" y="6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68280" tIns="34284" rIns="68280" bIns="34284" numCol="1" anchor="t" anchorCtr="0" compatLnSpc="1">
            <a:prstTxWarp prst="textNoShape">
              <a:avLst/>
            </a:prstTxWarp>
          </a:bodyPr>
          <a:lstStyle/>
          <a:p>
            <a:pPr defTabSz="682502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218198" y="3213308"/>
            <a:ext cx="5722961" cy="324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/>
              <a:t>城市成为社会中心（玛雅和埃及除外）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zh-CN" dirty="0"/>
              <a:t>由制度确立的国家政治权力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zh-CN" dirty="0"/>
              <a:t>纳税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zh-CN" dirty="0"/>
              <a:t>文字（南美安第斯山脉除外）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zh-CN" dirty="0"/>
              <a:t>社会分层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zh-CN" dirty="0"/>
              <a:t>各种专业门科的艺术和科学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……</a:t>
            </a:r>
            <a:endParaRPr lang="zh-CN" altLang="zh-CN" dirty="0"/>
          </a:p>
          <a:p>
            <a:endParaRPr lang="zh-CN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7" name="文本框 235"/>
          <p:cNvSpPr txBox="1">
            <a:spLocks noChangeArrowheads="1"/>
          </p:cNvSpPr>
          <p:nvPr/>
        </p:nvSpPr>
        <p:spPr bwMode="auto">
          <a:xfrm>
            <a:off x="960490" y="2609324"/>
            <a:ext cx="475001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rPr>
              <a:t>文明的一般性标准</a:t>
            </a:r>
            <a:r>
              <a:rPr lang="zh-CN" altLang="en-US" sz="14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rPr>
              <a:t>（区别于新石器时期部落文化）</a:t>
            </a:r>
          </a:p>
        </p:txBody>
      </p:sp>
      <p:cxnSp>
        <p:nvCxnSpPr>
          <p:cNvPr id="48" name="直接连接符 47"/>
          <p:cNvCxnSpPr/>
          <p:nvPr/>
        </p:nvCxnSpPr>
        <p:spPr>
          <a:xfrm>
            <a:off x="873965" y="2618051"/>
            <a:ext cx="0" cy="40011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87" b="48657"/>
          <a:stretch/>
        </p:blipFill>
        <p:spPr>
          <a:xfrm rot="3101896">
            <a:off x="598335" y="204686"/>
            <a:ext cx="1364777" cy="207767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75B3842-0B3E-4139-A225-AAA53A068F40}"/>
              </a:ext>
            </a:extLst>
          </p:cNvPr>
          <p:cNvSpPr txBox="1"/>
          <p:nvPr/>
        </p:nvSpPr>
        <p:spPr>
          <a:xfrm>
            <a:off x="6473097" y="1036552"/>
            <a:ext cx="3501535" cy="2120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古代文明的成就与标志是</a:t>
            </a:r>
            <a:r>
              <a:rPr lang="en-US" altLang="zh-CN" dirty="0"/>
              <a:t>:  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出现了城市、贸易、简单机械、学校、科学、立宪君主制、国际法、成文法等。             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                            ——</a:t>
            </a:r>
            <a:r>
              <a:rPr lang="zh-CN" altLang="en-US" dirty="0"/>
              <a:t>摩尔根（美）</a:t>
            </a:r>
          </a:p>
        </p:txBody>
      </p:sp>
    </p:spTree>
    <p:extLst>
      <p:ext uri="{BB962C8B-B14F-4D97-AF65-F5344CB8AC3E}">
        <p14:creationId xmlns:p14="http://schemas.microsoft.com/office/powerpoint/2010/main" val="3739936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2147" y="85850"/>
            <a:ext cx="11349216" cy="1653545"/>
            <a:chOff x="422147" y="100027"/>
            <a:chExt cx="11349216" cy="1653545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5893929">
              <a:off x="854012" y="-331836"/>
              <a:ext cx="1653543" cy="25172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15706071" flipH="1">
              <a:off x="9685955" y="-331838"/>
              <a:ext cx="1653543" cy="2517273"/>
            </a:xfrm>
            <a:prstGeom prst="rect">
              <a:avLst/>
            </a:prstGeom>
          </p:spPr>
        </p:pic>
      </p:grpSp>
      <p:sp>
        <p:nvSpPr>
          <p:cNvPr id="28" name="矩形 27"/>
          <p:cNvSpPr/>
          <p:nvPr/>
        </p:nvSpPr>
        <p:spPr>
          <a:xfrm>
            <a:off x="2114629" y="2426666"/>
            <a:ext cx="6901780" cy="7872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94ADA0"/>
                </a:solidFill>
              </a:rPr>
              <a:t>1</a:t>
            </a:r>
            <a:r>
              <a:rPr lang="zh-CN" altLang="en-US" sz="1600" dirty="0">
                <a:solidFill>
                  <a:srgbClr val="94ADA0"/>
                </a:solidFill>
              </a:rPr>
              <a:t>、技术变革：新的农业生产技术</a:t>
            </a:r>
            <a:endParaRPr lang="en-US" altLang="zh-CN" sz="1600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94ADA0"/>
                </a:solidFill>
              </a:rPr>
              <a:t>2</a:t>
            </a:r>
            <a:r>
              <a:rPr lang="zh-CN" altLang="en-US" sz="1600" dirty="0">
                <a:solidFill>
                  <a:srgbClr val="94ADA0"/>
                </a:solidFill>
              </a:rPr>
              <a:t>、社会变革：新的社会制度（区别于崇尚平均主义的部落社会）</a:t>
            </a:r>
          </a:p>
        </p:txBody>
      </p:sp>
      <p:sp>
        <p:nvSpPr>
          <p:cNvPr id="29" name="文本框 235"/>
          <p:cNvSpPr txBox="1">
            <a:spLocks noChangeArrowheads="1"/>
          </p:cNvSpPr>
          <p:nvPr/>
        </p:nvSpPr>
        <p:spPr bwMode="auto">
          <a:xfrm>
            <a:off x="2181955" y="1918744"/>
            <a:ext cx="198003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415438"/>
                </a:solidFill>
                <a:latin typeface="+mn-lt"/>
                <a:ea typeface="微软雅黑" panose="020B0503020204020204" pitchFamily="34" charset="-122"/>
              </a:rPr>
              <a:t>文明出现的动力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2114629" y="2326505"/>
            <a:ext cx="2292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2114628" y="3929272"/>
            <a:ext cx="7034049" cy="1524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明显的</a:t>
            </a:r>
            <a:r>
              <a:rPr lang="zh-CN" altLang="en-US" sz="1600" b="1" dirty="0">
                <a:solidFill>
                  <a:srgbClr val="788661"/>
                </a:solidFill>
              </a:rPr>
              <a:t>阶级分化</a:t>
            </a:r>
            <a:r>
              <a:rPr lang="en-US" altLang="zh-CN" sz="1600" dirty="0">
                <a:solidFill>
                  <a:srgbClr val="94ADA0"/>
                </a:solidFill>
              </a:rPr>
              <a:t>——</a:t>
            </a:r>
            <a:r>
              <a:rPr lang="zh-CN" altLang="en-US" sz="1600" dirty="0">
                <a:solidFill>
                  <a:srgbClr val="94ADA0"/>
                </a:solidFill>
              </a:rPr>
              <a:t>社会关系的不平等，来源于由</a:t>
            </a:r>
            <a:r>
              <a:rPr lang="zh-CN" altLang="en-US" sz="1600" b="1" dirty="0">
                <a:solidFill>
                  <a:srgbClr val="788661"/>
                </a:solidFill>
              </a:rPr>
              <a:t>纳贡关系</a:t>
            </a:r>
            <a:r>
              <a:rPr lang="zh-CN" altLang="en-US" sz="1600" dirty="0">
                <a:solidFill>
                  <a:srgbClr val="94ADA0"/>
                </a:solidFill>
              </a:rPr>
              <a:t>构成的社会体系</a:t>
            </a:r>
            <a:endParaRPr lang="en-US" altLang="zh-CN" sz="1600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出现</a:t>
            </a:r>
            <a:r>
              <a:rPr lang="zh-CN" altLang="en-US" sz="1600" b="1" dirty="0">
                <a:solidFill>
                  <a:srgbClr val="788661"/>
                </a:solidFill>
              </a:rPr>
              <a:t>两性间不平等</a:t>
            </a:r>
            <a:r>
              <a:rPr lang="en-US" altLang="zh-CN" sz="1600" dirty="0">
                <a:solidFill>
                  <a:srgbClr val="94ADA0"/>
                </a:solidFill>
              </a:rPr>
              <a:t>——</a:t>
            </a:r>
            <a:r>
              <a:rPr lang="zh-CN" altLang="en-US" sz="1600" dirty="0">
                <a:solidFill>
                  <a:srgbClr val="94ADA0"/>
                </a:solidFill>
              </a:rPr>
              <a:t>先进的新型农业为文明提供了经济基础，但同时也破坏了妇女在经济上的独立地位</a:t>
            </a:r>
            <a:endParaRPr lang="en-US" altLang="zh-CN" sz="1600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rgbClr val="94ADA0"/>
                </a:solidFill>
              </a:rPr>
              <a:t>PS</a:t>
            </a:r>
            <a:r>
              <a:rPr lang="zh-CN" altLang="en-US" sz="1600" dirty="0">
                <a:solidFill>
                  <a:srgbClr val="94ADA0"/>
                </a:solidFill>
              </a:rPr>
              <a:t>：克里特文明除外</a:t>
            </a:r>
          </a:p>
        </p:txBody>
      </p:sp>
      <p:sp>
        <p:nvSpPr>
          <p:cNvPr id="32" name="文本框 235"/>
          <p:cNvSpPr txBox="1">
            <a:spLocks noChangeArrowheads="1"/>
          </p:cNvSpPr>
          <p:nvPr/>
        </p:nvSpPr>
        <p:spPr bwMode="auto">
          <a:xfrm>
            <a:off x="2181955" y="3429000"/>
            <a:ext cx="249299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415438"/>
                </a:solidFill>
                <a:latin typeface="+mn-lt"/>
                <a:ea typeface="微软雅黑" panose="020B0503020204020204" pitchFamily="34" charset="-122"/>
              </a:rPr>
              <a:t>随之而来的文明特征</a:t>
            </a:r>
          </a:p>
        </p:txBody>
      </p:sp>
      <p:cxnSp>
        <p:nvCxnSpPr>
          <p:cNvPr id="33" name="直接连接符 32"/>
          <p:cNvCxnSpPr>
            <a:cxnSpLocks/>
          </p:cNvCxnSpPr>
          <p:nvPr/>
        </p:nvCxnSpPr>
        <p:spPr>
          <a:xfrm>
            <a:off x="2114629" y="3829110"/>
            <a:ext cx="26983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6447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1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2318998" y="1624819"/>
            <a:ext cx="4911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+mj-lt"/>
              </a:rPr>
              <a:t>文化概念</a:t>
            </a:r>
            <a:r>
              <a:rPr lang="en-US" altLang="zh-CN" sz="2800" dirty="0">
                <a:latin typeface="+mj-lt"/>
              </a:rPr>
              <a:t>culture</a:t>
            </a:r>
            <a:endParaRPr lang="zh-CN" altLang="en-US" sz="2800" dirty="0">
              <a:latin typeface="+mj-lt"/>
            </a:endParaRPr>
          </a:p>
        </p:txBody>
      </p:sp>
      <p:cxnSp>
        <p:nvCxnSpPr>
          <p:cNvPr id="9" name="直接连接符 8"/>
          <p:cNvCxnSpPr>
            <a:cxnSpLocks/>
          </p:cNvCxnSpPr>
          <p:nvPr/>
        </p:nvCxnSpPr>
        <p:spPr>
          <a:xfrm flipV="1">
            <a:off x="2321842" y="2282456"/>
            <a:ext cx="4022251" cy="50249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318998" y="3621756"/>
            <a:ext cx="8270721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·</a:t>
            </a:r>
            <a:r>
              <a:rPr lang="zh-CN" altLang="en-US" dirty="0">
                <a:solidFill>
                  <a:srgbClr val="94ADA0"/>
                </a:solidFill>
              </a:rPr>
              <a:t>文明在</a:t>
            </a:r>
            <a:r>
              <a:rPr lang="zh-CN" altLang="en-US" b="1" dirty="0">
                <a:solidFill>
                  <a:srgbClr val="8D9E7E"/>
                </a:solidFill>
              </a:rPr>
              <a:t>某一区域</a:t>
            </a:r>
            <a:r>
              <a:rPr lang="zh-CN" altLang="en-US" dirty="0">
                <a:solidFill>
                  <a:srgbClr val="94ADA0"/>
                </a:solidFill>
              </a:rPr>
              <a:t>的成果：中华文明</a:t>
            </a:r>
            <a:r>
              <a:rPr lang="en-US" altLang="zh-CN" dirty="0">
                <a:solidFill>
                  <a:srgbClr val="94ADA0"/>
                </a:solidFill>
              </a:rPr>
              <a:t>——</a:t>
            </a:r>
            <a:r>
              <a:rPr lang="zh-CN" altLang="en-US" dirty="0">
                <a:solidFill>
                  <a:srgbClr val="94ADA0"/>
                </a:solidFill>
              </a:rPr>
              <a:t>南方文化，北方文化</a:t>
            </a:r>
            <a:r>
              <a:rPr lang="en-US" altLang="zh-CN" dirty="0">
                <a:solidFill>
                  <a:srgbClr val="94ADA0"/>
                </a:solidFill>
              </a:rPr>
              <a:t>……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94ADA0"/>
                </a:solidFill>
              </a:rPr>
              <a:t>·</a:t>
            </a:r>
            <a:r>
              <a:rPr lang="zh-CN" altLang="en-US" dirty="0">
                <a:solidFill>
                  <a:srgbClr val="94ADA0"/>
                </a:solidFill>
              </a:rPr>
              <a:t>文明在</a:t>
            </a:r>
            <a:r>
              <a:rPr lang="zh-CN" altLang="en-US" b="1" dirty="0">
                <a:solidFill>
                  <a:srgbClr val="8D9E7E"/>
                </a:solidFill>
              </a:rPr>
              <a:t>某一时期</a:t>
            </a:r>
            <a:r>
              <a:rPr lang="zh-CN" altLang="en-US" dirty="0">
                <a:solidFill>
                  <a:srgbClr val="94ADA0"/>
                </a:solidFill>
              </a:rPr>
              <a:t>的成果：中华文明</a:t>
            </a:r>
            <a:r>
              <a:rPr lang="en-US" altLang="zh-CN" dirty="0">
                <a:solidFill>
                  <a:srgbClr val="94ADA0"/>
                </a:solidFill>
              </a:rPr>
              <a:t>——</a:t>
            </a:r>
            <a:r>
              <a:rPr lang="zh-CN" altLang="en-US" dirty="0">
                <a:solidFill>
                  <a:srgbClr val="94ADA0"/>
                </a:solidFill>
              </a:rPr>
              <a:t>唐朝文化，汉朝文化</a:t>
            </a:r>
            <a:r>
              <a:rPr lang="en-US" altLang="zh-CN" dirty="0">
                <a:solidFill>
                  <a:srgbClr val="94ADA0"/>
                </a:solidFill>
              </a:rPr>
              <a:t>……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94ADA0"/>
                </a:solidFill>
              </a:rPr>
              <a:t>·</a:t>
            </a:r>
            <a:r>
              <a:rPr lang="zh-CN" altLang="en-US" dirty="0">
                <a:solidFill>
                  <a:srgbClr val="94ADA0"/>
                </a:solidFill>
              </a:rPr>
              <a:t>文明在</a:t>
            </a:r>
            <a:r>
              <a:rPr lang="zh-CN" altLang="en-US" b="1" dirty="0">
                <a:solidFill>
                  <a:srgbClr val="8D9E7E"/>
                </a:solidFill>
              </a:rPr>
              <a:t>某一方面</a:t>
            </a:r>
            <a:r>
              <a:rPr lang="zh-CN" altLang="en-US" dirty="0">
                <a:solidFill>
                  <a:srgbClr val="94ADA0"/>
                </a:solidFill>
              </a:rPr>
              <a:t>的成果：中华文明</a:t>
            </a:r>
            <a:r>
              <a:rPr lang="en-US" altLang="zh-CN" dirty="0">
                <a:solidFill>
                  <a:srgbClr val="94ADA0"/>
                </a:solidFill>
              </a:rPr>
              <a:t>——</a:t>
            </a:r>
            <a:r>
              <a:rPr lang="zh-CN" altLang="en-US" dirty="0">
                <a:solidFill>
                  <a:srgbClr val="94ADA0"/>
                </a:solidFill>
              </a:rPr>
              <a:t>饮食文化，服饰文化</a:t>
            </a:r>
            <a:r>
              <a:rPr lang="en-US" altLang="zh-CN" dirty="0">
                <a:solidFill>
                  <a:srgbClr val="94ADA0"/>
                </a:solidFill>
              </a:rPr>
              <a:t>……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94ADA0"/>
                </a:solidFill>
              </a:rPr>
              <a:t>·</a:t>
            </a:r>
            <a:r>
              <a:rPr lang="zh-CN" altLang="en-US" dirty="0">
                <a:solidFill>
                  <a:srgbClr val="94ADA0"/>
                </a:solidFill>
              </a:rPr>
              <a:t>文明在</a:t>
            </a:r>
            <a:r>
              <a:rPr lang="zh-CN" altLang="en-US" b="1" dirty="0">
                <a:solidFill>
                  <a:srgbClr val="8D9E7E"/>
                </a:solidFill>
              </a:rPr>
              <a:t>某一价值观层面</a:t>
            </a:r>
            <a:r>
              <a:rPr lang="zh-CN" altLang="en-US" dirty="0">
                <a:solidFill>
                  <a:srgbClr val="94ADA0"/>
                </a:solidFill>
              </a:rPr>
              <a:t>的成果：中华文明</a:t>
            </a:r>
            <a:r>
              <a:rPr lang="en-US" altLang="zh-CN" dirty="0">
                <a:solidFill>
                  <a:srgbClr val="94ADA0"/>
                </a:solidFill>
              </a:rPr>
              <a:t>——</a:t>
            </a:r>
            <a:r>
              <a:rPr lang="zh-CN" altLang="en-US" dirty="0">
                <a:solidFill>
                  <a:srgbClr val="94ADA0"/>
                </a:solidFill>
              </a:rPr>
              <a:t>儒家文化，道家文化</a:t>
            </a:r>
            <a:r>
              <a:rPr lang="en-US" altLang="zh-CN" dirty="0">
                <a:solidFill>
                  <a:srgbClr val="94ADA0"/>
                </a:solidFill>
              </a:rPr>
              <a:t>……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94ADA0"/>
                </a:solidFill>
              </a:rPr>
              <a:t>    ……</a:t>
            </a:r>
            <a:endParaRPr lang="zh-CN" altLang="zh-CN" dirty="0">
              <a:solidFill>
                <a:srgbClr val="94ADA0"/>
              </a:solidFill>
            </a:endParaRPr>
          </a:p>
          <a:p>
            <a:endParaRPr lang="en-US" altLang="zh-CN" sz="1600" dirty="0"/>
          </a:p>
        </p:txBody>
      </p:sp>
      <p:grpSp>
        <p:nvGrpSpPr>
          <p:cNvPr id="3" name="组合 2"/>
          <p:cNvGrpSpPr/>
          <p:nvPr/>
        </p:nvGrpSpPr>
        <p:grpSpPr>
          <a:xfrm>
            <a:off x="422147" y="100027"/>
            <a:ext cx="11349216" cy="1653545"/>
            <a:chOff x="422147" y="100027"/>
            <a:chExt cx="11349216" cy="1653545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5893929">
              <a:off x="854012" y="-331836"/>
              <a:ext cx="1653543" cy="2517273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15706071" flipH="1">
              <a:off x="9685955" y="-331838"/>
              <a:ext cx="1653543" cy="2517273"/>
            </a:xfrm>
            <a:prstGeom prst="rect">
              <a:avLst/>
            </a:prstGeom>
          </p:spPr>
        </p:pic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D3881DED-A30B-47C8-8B48-8CB600A2C46A}"/>
              </a:ext>
            </a:extLst>
          </p:cNvPr>
          <p:cNvSpPr txBox="1"/>
          <p:nvPr/>
        </p:nvSpPr>
        <p:spPr>
          <a:xfrm>
            <a:off x="2318997" y="2747937"/>
            <a:ext cx="8270721" cy="458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·</a:t>
            </a:r>
            <a:r>
              <a:rPr lang="zh-CN" altLang="en-US" dirty="0">
                <a:solidFill>
                  <a:srgbClr val="94ADA0"/>
                </a:solidFill>
              </a:rPr>
              <a:t>在拉丁文中，</a:t>
            </a:r>
            <a:r>
              <a:rPr lang="zh-CN" altLang="zh-CN" dirty="0">
                <a:solidFill>
                  <a:srgbClr val="94ADA0"/>
                </a:solidFill>
              </a:rPr>
              <a:t>文化的原意为对</a:t>
            </a:r>
            <a:r>
              <a:rPr lang="zh-CN" altLang="zh-CN" b="1" dirty="0">
                <a:solidFill>
                  <a:srgbClr val="8D9E7E"/>
                </a:solidFill>
              </a:rPr>
              <a:t>土地的耕耘</a:t>
            </a:r>
            <a:r>
              <a:rPr lang="zh-CN" altLang="zh-CN" dirty="0">
                <a:solidFill>
                  <a:srgbClr val="94ADA0"/>
                </a:solidFill>
              </a:rPr>
              <a:t>和</a:t>
            </a:r>
            <a:r>
              <a:rPr lang="zh-CN" altLang="zh-CN" b="1" dirty="0">
                <a:solidFill>
                  <a:srgbClr val="8D9E7E"/>
                </a:solidFill>
              </a:rPr>
              <a:t>对植物的栽培</a:t>
            </a:r>
            <a:endParaRPr lang="en-US" altLang="zh-CN" sz="1600" b="1" dirty="0">
              <a:solidFill>
                <a:srgbClr val="8D9E7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69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图片 6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87" b="48657"/>
          <a:stretch/>
        </p:blipFill>
        <p:spPr>
          <a:xfrm rot="5893929">
            <a:off x="854012" y="-331836"/>
            <a:ext cx="1653543" cy="2517273"/>
          </a:xfrm>
          <a:prstGeom prst="rect">
            <a:avLst/>
          </a:prstGeom>
        </p:spPr>
      </p:pic>
      <p:sp>
        <p:nvSpPr>
          <p:cNvPr id="280" name="椭圆 279"/>
          <p:cNvSpPr/>
          <p:nvPr/>
        </p:nvSpPr>
        <p:spPr>
          <a:xfrm rot="5400000">
            <a:off x="8091674" y="-721704"/>
            <a:ext cx="4969740" cy="4969740"/>
          </a:xfrm>
          <a:prstGeom prst="ellipse">
            <a:avLst/>
          </a:prstGeom>
          <a:solidFill>
            <a:srgbClr val="2D3E4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椭圆 280"/>
          <p:cNvSpPr/>
          <p:nvPr/>
        </p:nvSpPr>
        <p:spPr>
          <a:xfrm rot="5400000" flipV="1">
            <a:off x="6997956" y="2374516"/>
            <a:ext cx="332509" cy="33250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glow rad="127000">
              <a:schemeClr val="bg1">
                <a:lumMod val="95000"/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椭圆 281"/>
          <p:cNvSpPr/>
          <p:nvPr/>
        </p:nvSpPr>
        <p:spPr>
          <a:xfrm rot="5400000" flipV="1">
            <a:off x="7112288" y="3422407"/>
            <a:ext cx="332509" cy="33250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glow rad="127000">
              <a:schemeClr val="bg1">
                <a:lumMod val="95000"/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椭圆 282"/>
          <p:cNvSpPr/>
          <p:nvPr/>
        </p:nvSpPr>
        <p:spPr>
          <a:xfrm rot="5400000" flipV="1">
            <a:off x="7894967" y="4376958"/>
            <a:ext cx="307780" cy="32793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glow rad="127000">
              <a:schemeClr val="bg1">
                <a:lumMod val="95000"/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文本框 283"/>
          <p:cNvSpPr txBox="1"/>
          <p:nvPr/>
        </p:nvSpPr>
        <p:spPr>
          <a:xfrm>
            <a:off x="607359" y="2386881"/>
            <a:ext cx="61390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solidFill>
                  <a:srgbClr val="788661"/>
                </a:solidFill>
                <a:latin typeface="Calibri Light" panose="020F0302020204030204" pitchFamily="34" charset="0"/>
              </a:rPr>
              <a:t>文明与文化是相对的，也是互相交融的，是接近同义的，也是有区别的</a:t>
            </a:r>
          </a:p>
        </p:txBody>
      </p:sp>
      <p:sp>
        <p:nvSpPr>
          <p:cNvPr id="285" name="文本框 284"/>
          <p:cNvSpPr txBox="1"/>
          <p:nvPr/>
        </p:nvSpPr>
        <p:spPr>
          <a:xfrm>
            <a:off x="1262612" y="3422407"/>
            <a:ext cx="5610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solidFill>
                  <a:srgbClr val="788661"/>
                </a:solidFill>
                <a:latin typeface="Calibri Light" panose="020F0302020204030204" pitchFamily="34" charset="0"/>
              </a:rPr>
              <a:t>文明是文化发展到一定程度的汇总体，是最广泛的文化实体</a:t>
            </a:r>
          </a:p>
        </p:txBody>
      </p:sp>
      <p:sp>
        <p:nvSpPr>
          <p:cNvPr id="286" name="文本框 285"/>
          <p:cNvSpPr txBox="1"/>
          <p:nvPr/>
        </p:nvSpPr>
        <p:spPr>
          <a:xfrm>
            <a:off x="4068725" y="4457933"/>
            <a:ext cx="3376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400" dirty="0">
                <a:solidFill>
                  <a:srgbClr val="788661"/>
                </a:solidFill>
                <a:latin typeface="Calibri Light" panose="020F0302020204030204" pitchFamily="34" charset="0"/>
              </a:rPr>
              <a:t>文明和文化都是一种进步和发展的状态</a:t>
            </a:r>
          </a:p>
        </p:txBody>
      </p:sp>
      <p:sp>
        <p:nvSpPr>
          <p:cNvPr id="287" name="文本框 286"/>
          <p:cNvSpPr txBox="1"/>
          <p:nvPr/>
        </p:nvSpPr>
        <p:spPr>
          <a:xfrm>
            <a:off x="9727542" y="2255290"/>
            <a:ext cx="1698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</a:rPr>
              <a:t>文明与文化</a:t>
            </a:r>
          </a:p>
        </p:txBody>
      </p:sp>
      <p:sp>
        <p:nvSpPr>
          <p:cNvPr id="288" name="Freeform 24">
            <a:hlinkClick r:id="rId5"/>
          </p:cNvPr>
          <p:cNvSpPr>
            <a:spLocks noEditPoints="1" noChangeArrowheads="1"/>
          </p:cNvSpPr>
          <p:nvPr/>
        </p:nvSpPr>
        <p:spPr bwMode="auto">
          <a:xfrm>
            <a:off x="10176965" y="1523636"/>
            <a:ext cx="799156" cy="479060"/>
          </a:xfrm>
          <a:custGeom>
            <a:avLst/>
            <a:gdLst>
              <a:gd name="T0" fmla="*/ 2147483647 w 183"/>
              <a:gd name="T1" fmla="*/ 2147483647 h 110"/>
              <a:gd name="T2" fmla="*/ 2147483647 w 183"/>
              <a:gd name="T3" fmla="*/ 2147483647 h 110"/>
              <a:gd name="T4" fmla="*/ 2147483647 w 183"/>
              <a:gd name="T5" fmla="*/ 2147483647 h 110"/>
              <a:gd name="T6" fmla="*/ 2147483647 w 183"/>
              <a:gd name="T7" fmla="*/ 2147483647 h 110"/>
              <a:gd name="T8" fmla="*/ 2147483647 w 183"/>
              <a:gd name="T9" fmla="*/ 2147483647 h 110"/>
              <a:gd name="T10" fmla="*/ 2147483647 w 183"/>
              <a:gd name="T11" fmla="*/ 2147483647 h 110"/>
              <a:gd name="T12" fmla="*/ 2147483647 w 183"/>
              <a:gd name="T13" fmla="*/ 2147483647 h 110"/>
              <a:gd name="T14" fmla="*/ 2147483647 w 183"/>
              <a:gd name="T15" fmla="*/ 2147483647 h 110"/>
              <a:gd name="T16" fmla="*/ 2147483647 w 183"/>
              <a:gd name="T17" fmla="*/ 2147483647 h 110"/>
              <a:gd name="T18" fmla="*/ 2147483647 w 183"/>
              <a:gd name="T19" fmla="*/ 2147483647 h 110"/>
              <a:gd name="T20" fmla="*/ 2147483647 w 183"/>
              <a:gd name="T21" fmla="*/ 2147483647 h 110"/>
              <a:gd name="T22" fmla="*/ 2147483647 w 183"/>
              <a:gd name="T23" fmla="*/ 2147483647 h 110"/>
              <a:gd name="T24" fmla="*/ 2147483647 w 183"/>
              <a:gd name="T25" fmla="*/ 2147483647 h 110"/>
              <a:gd name="T26" fmla="*/ 2147483647 w 183"/>
              <a:gd name="T27" fmla="*/ 2147483647 h 110"/>
              <a:gd name="T28" fmla="*/ 2147483647 w 183"/>
              <a:gd name="T29" fmla="*/ 2147483647 h 110"/>
              <a:gd name="T30" fmla="*/ 2147483647 w 183"/>
              <a:gd name="T31" fmla="*/ 2147483647 h 110"/>
              <a:gd name="T32" fmla="*/ 2147483647 w 183"/>
              <a:gd name="T33" fmla="*/ 2147483647 h 110"/>
              <a:gd name="T34" fmla="*/ 2147483647 w 183"/>
              <a:gd name="T35" fmla="*/ 2147483647 h 110"/>
              <a:gd name="T36" fmla="*/ 2147483647 w 183"/>
              <a:gd name="T37" fmla="*/ 2147483647 h 110"/>
              <a:gd name="T38" fmla="*/ 2147483647 w 183"/>
              <a:gd name="T39" fmla="*/ 2147483647 h 110"/>
              <a:gd name="T40" fmla="*/ 2147483647 w 183"/>
              <a:gd name="T41" fmla="*/ 2147483647 h 110"/>
              <a:gd name="T42" fmla="*/ 2147483647 w 183"/>
              <a:gd name="T43" fmla="*/ 2147483647 h 110"/>
              <a:gd name="T44" fmla="*/ 2147483647 w 183"/>
              <a:gd name="T45" fmla="*/ 2147483647 h 110"/>
              <a:gd name="T46" fmla="*/ 2147483647 w 183"/>
              <a:gd name="T47" fmla="*/ 2147483647 h 110"/>
              <a:gd name="T48" fmla="*/ 2147483647 w 183"/>
              <a:gd name="T49" fmla="*/ 2147483647 h 110"/>
              <a:gd name="T50" fmla="*/ 2147483647 w 183"/>
              <a:gd name="T51" fmla="*/ 2147483647 h 110"/>
              <a:gd name="T52" fmla="*/ 2147483647 w 183"/>
              <a:gd name="T53" fmla="*/ 2147483647 h 110"/>
              <a:gd name="T54" fmla="*/ 2147483647 w 183"/>
              <a:gd name="T55" fmla="*/ 2147483647 h 110"/>
              <a:gd name="T56" fmla="*/ 2147483647 w 183"/>
              <a:gd name="T57" fmla="*/ 2147483647 h 110"/>
              <a:gd name="T58" fmla="*/ 2147483647 w 183"/>
              <a:gd name="T59" fmla="*/ 2147483647 h 110"/>
              <a:gd name="T60" fmla="*/ 2147483647 w 183"/>
              <a:gd name="T61" fmla="*/ 2147483647 h 110"/>
              <a:gd name="T62" fmla="*/ 2147483647 w 183"/>
              <a:gd name="T63" fmla="*/ 2147483647 h 110"/>
              <a:gd name="T64" fmla="*/ 2147483647 w 183"/>
              <a:gd name="T65" fmla="*/ 2147483647 h 110"/>
              <a:gd name="T66" fmla="*/ 2147483647 w 183"/>
              <a:gd name="T67" fmla="*/ 2147483647 h 110"/>
              <a:gd name="T68" fmla="*/ 2147483647 w 183"/>
              <a:gd name="T69" fmla="*/ 2147483647 h 110"/>
              <a:gd name="T70" fmla="*/ 2147483647 w 183"/>
              <a:gd name="T71" fmla="*/ 2147483647 h 110"/>
              <a:gd name="T72" fmla="*/ 2147483647 w 183"/>
              <a:gd name="T73" fmla="*/ 2147483647 h 110"/>
              <a:gd name="T74" fmla="*/ 2147483647 w 183"/>
              <a:gd name="T75" fmla="*/ 2147483647 h 110"/>
              <a:gd name="T76" fmla="*/ 2147483647 w 183"/>
              <a:gd name="T77" fmla="*/ 2147483647 h 110"/>
              <a:gd name="T78" fmla="*/ 2147483647 w 183"/>
              <a:gd name="T79" fmla="*/ 2147483647 h 110"/>
              <a:gd name="T80" fmla="*/ 2147483647 w 183"/>
              <a:gd name="T81" fmla="*/ 2147483647 h 110"/>
              <a:gd name="T82" fmla="*/ 2147483647 w 183"/>
              <a:gd name="T83" fmla="*/ 2147483647 h 110"/>
              <a:gd name="T84" fmla="*/ 2147483647 w 183"/>
              <a:gd name="T85" fmla="*/ 2147483647 h 110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183"/>
              <a:gd name="T130" fmla="*/ 0 h 110"/>
              <a:gd name="T131" fmla="*/ 183 w 183"/>
              <a:gd name="T132" fmla="*/ 110 h 110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183" h="110">
                <a:moveTo>
                  <a:pt x="145" y="68"/>
                </a:moveTo>
                <a:cubicBezTo>
                  <a:pt x="146" y="67"/>
                  <a:pt x="146" y="66"/>
                  <a:pt x="147" y="65"/>
                </a:cubicBezTo>
                <a:cubicBezTo>
                  <a:pt x="151" y="73"/>
                  <a:pt x="151" y="73"/>
                  <a:pt x="151" y="73"/>
                </a:cubicBezTo>
                <a:cubicBezTo>
                  <a:pt x="183" y="59"/>
                  <a:pt x="183" y="59"/>
                  <a:pt x="183" y="59"/>
                </a:cubicBezTo>
                <a:cubicBezTo>
                  <a:pt x="156" y="0"/>
                  <a:pt x="156" y="0"/>
                  <a:pt x="156" y="0"/>
                </a:cubicBezTo>
                <a:cubicBezTo>
                  <a:pt x="124" y="14"/>
                  <a:pt x="124" y="14"/>
                  <a:pt x="124" y="14"/>
                </a:cubicBezTo>
                <a:cubicBezTo>
                  <a:pt x="126" y="18"/>
                  <a:pt x="126" y="18"/>
                  <a:pt x="126" y="18"/>
                </a:cubicBezTo>
                <a:cubicBezTo>
                  <a:pt x="121" y="17"/>
                  <a:pt x="121" y="17"/>
                  <a:pt x="121" y="17"/>
                </a:cubicBezTo>
                <a:cubicBezTo>
                  <a:pt x="121" y="17"/>
                  <a:pt x="121" y="17"/>
                  <a:pt x="121" y="17"/>
                </a:cubicBezTo>
                <a:cubicBezTo>
                  <a:pt x="121" y="17"/>
                  <a:pt x="120" y="17"/>
                  <a:pt x="120" y="17"/>
                </a:cubicBezTo>
                <a:cubicBezTo>
                  <a:pt x="117" y="16"/>
                  <a:pt x="117" y="16"/>
                  <a:pt x="117" y="16"/>
                </a:cubicBezTo>
                <a:cubicBezTo>
                  <a:pt x="116" y="16"/>
                  <a:pt x="115" y="16"/>
                  <a:pt x="115" y="16"/>
                </a:cubicBezTo>
                <a:cubicBezTo>
                  <a:pt x="106" y="14"/>
                  <a:pt x="91" y="13"/>
                  <a:pt x="81" y="20"/>
                </a:cubicBezTo>
                <a:cubicBezTo>
                  <a:pt x="80" y="20"/>
                  <a:pt x="79" y="21"/>
                  <a:pt x="78" y="22"/>
                </a:cubicBezTo>
                <a:cubicBezTo>
                  <a:pt x="75" y="20"/>
                  <a:pt x="72" y="19"/>
                  <a:pt x="69" y="20"/>
                </a:cubicBezTo>
                <a:cubicBezTo>
                  <a:pt x="56" y="23"/>
                  <a:pt x="56" y="23"/>
                  <a:pt x="56" y="23"/>
                </a:cubicBezTo>
                <a:cubicBezTo>
                  <a:pt x="55" y="22"/>
                  <a:pt x="55" y="22"/>
                  <a:pt x="55" y="22"/>
                </a:cubicBezTo>
                <a:cubicBezTo>
                  <a:pt x="59" y="14"/>
                  <a:pt x="59" y="14"/>
                  <a:pt x="59" y="14"/>
                </a:cubicBezTo>
                <a:cubicBezTo>
                  <a:pt x="27" y="0"/>
                  <a:pt x="27" y="0"/>
                  <a:pt x="27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32" y="73"/>
                  <a:pt x="32" y="73"/>
                  <a:pt x="32" y="73"/>
                </a:cubicBezTo>
                <a:cubicBezTo>
                  <a:pt x="36" y="65"/>
                  <a:pt x="36" y="65"/>
                  <a:pt x="36" y="65"/>
                </a:cubicBezTo>
                <a:cubicBezTo>
                  <a:pt x="37" y="68"/>
                  <a:pt x="39" y="70"/>
                  <a:pt x="41" y="72"/>
                </a:cubicBezTo>
                <a:cubicBezTo>
                  <a:pt x="40" y="74"/>
                  <a:pt x="39" y="76"/>
                  <a:pt x="39" y="79"/>
                </a:cubicBezTo>
                <a:cubicBezTo>
                  <a:pt x="40" y="83"/>
                  <a:pt x="44" y="87"/>
                  <a:pt x="49" y="87"/>
                </a:cubicBezTo>
                <a:cubicBezTo>
                  <a:pt x="49" y="87"/>
                  <a:pt x="49" y="87"/>
                  <a:pt x="50" y="87"/>
                </a:cubicBezTo>
                <a:cubicBezTo>
                  <a:pt x="51" y="86"/>
                  <a:pt x="51" y="86"/>
                  <a:pt x="52" y="86"/>
                </a:cubicBezTo>
                <a:cubicBezTo>
                  <a:pt x="52" y="87"/>
                  <a:pt x="52" y="87"/>
                  <a:pt x="52" y="88"/>
                </a:cubicBezTo>
                <a:cubicBezTo>
                  <a:pt x="53" y="92"/>
                  <a:pt x="57" y="96"/>
                  <a:pt x="61" y="96"/>
                </a:cubicBezTo>
                <a:cubicBezTo>
                  <a:pt x="62" y="96"/>
                  <a:pt x="62" y="96"/>
                  <a:pt x="63" y="96"/>
                </a:cubicBezTo>
                <a:cubicBezTo>
                  <a:pt x="63" y="96"/>
                  <a:pt x="64" y="95"/>
                  <a:pt x="65" y="95"/>
                </a:cubicBezTo>
                <a:cubicBezTo>
                  <a:pt x="65" y="96"/>
                  <a:pt x="65" y="96"/>
                  <a:pt x="65" y="97"/>
                </a:cubicBezTo>
                <a:cubicBezTo>
                  <a:pt x="66" y="101"/>
                  <a:pt x="69" y="105"/>
                  <a:pt x="74" y="105"/>
                </a:cubicBezTo>
                <a:cubicBezTo>
                  <a:pt x="74" y="105"/>
                  <a:pt x="75" y="105"/>
                  <a:pt x="75" y="105"/>
                </a:cubicBezTo>
                <a:cubicBezTo>
                  <a:pt x="78" y="104"/>
                  <a:pt x="80" y="103"/>
                  <a:pt x="82" y="100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8" y="110"/>
                  <a:pt x="102" y="109"/>
                  <a:pt x="104" y="106"/>
                </a:cubicBezTo>
                <a:cubicBezTo>
                  <a:pt x="106" y="103"/>
                  <a:pt x="105" y="99"/>
                  <a:pt x="102" y="97"/>
                </a:cubicBezTo>
                <a:cubicBezTo>
                  <a:pt x="101" y="97"/>
                  <a:pt x="101" y="97"/>
                  <a:pt x="101" y="97"/>
                </a:cubicBezTo>
                <a:cubicBezTo>
                  <a:pt x="102" y="97"/>
                  <a:pt x="103" y="96"/>
                  <a:pt x="104" y="96"/>
                </a:cubicBezTo>
                <a:cubicBezTo>
                  <a:pt x="110" y="100"/>
                  <a:pt x="110" y="100"/>
                  <a:pt x="110" y="100"/>
                </a:cubicBezTo>
                <a:cubicBezTo>
                  <a:pt x="111" y="101"/>
                  <a:pt x="113" y="101"/>
                  <a:pt x="114" y="101"/>
                </a:cubicBezTo>
                <a:cubicBezTo>
                  <a:pt x="116" y="101"/>
                  <a:pt x="118" y="100"/>
                  <a:pt x="119" y="98"/>
                </a:cubicBezTo>
                <a:cubicBezTo>
                  <a:pt x="120" y="96"/>
                  <a:pt x="121" y="94"/>
                  <a:pt x="120" y="93"/>
                </a:cubicBezTo>
                <a:cubicBezTo>
                  <a:pt x="120" y="91"/>
                  <a:pt x="119" y="89"/>
                  <a:pt x="117" y="89"/>
                </a:cubicBezTo>
                <a:cubicBezTo>
                  <a:pt x="116" y="88"/>
                  <a:pt x="116" y="88"/>
                  <a:pt x="116" y="88"/>
                </a:cubicBezTo>
                <a:cubicBezTo>
                  <a:pt x="116" y="87"/>
                  <a:pt x="117" y="87"/>
                  <a:pt x="117" y="86"/>
                </a:cubicBezTo>
                <a:cubicBezTo>
                  <a:pt x="123" y="90"/>
                  <a:pt x="123" y="90"/>
                  <a:pt x="123" y="90"/>
                </a:cubicBezTo>
                <a:cubicBezTo>
                  <a:pt x="124" y="91"/>
                  <a:pt x="125" y="91"/>
                  <a:pt x="127" y="91"/>
                </a:cubicBezTo>
                <a:cubicBezTo>
                  <a:pt x="129" y="91"/>
                  <a:pt x="131" y="90"/>
                  <a:pt x="132" y="88"/>
                </a:cubicBezTo>
                <a:cubicBezTo>
                  <a:pt x="134" y="85"/>
                  <a:pt x="133" y="81"/>
                  <a:pt x="130" y="79"/>
                </a:cubicBezTo>
                <a:cubicBezTo>
                  <a:pt x="132" y="78"/>
                  <a:pt x="132" y="78"/>
                  <a:pt x="132" y="78"/>
                </a:cubicBezTo>
                <a:cubicBezTo>
                  <a:pt x="135" y="79"/>
                  <a:pt x="135" y="79"/>
                  <a:pt x="135" y="79"/>
                </a:cubicBezTo>
                <a:cubicBezTo>
                  <a:pt x="136" y="80"/>
                  <a:pt x="137" y="80"/>
                  <a:pt x="138" y="80"/>
                </a:cubicBezTo>
                <a:cubicBezTo>
                  <a:pt x="140" y="80"/>
                  <a:pt x="143" y="79"/>
                  <a:pt x="144" y="77"/>
                </a:cubicBezTo>
                <a:cubicBezTo>
                  <a:pt x="145" y="75"/>
                  <a:pt x="145" y="72"/>
                  <a:pt x="143" y="70"/>
                </a:cubicBezTo>
                <a:cubicBezTo>
                  <a:pt x="144" y="69"/>
                  <a:pt x="144" y="69"/>
                  <a:pt x="144" y="69"/>
                </a:cubicBezTo>
                <a:lnTo>
                  <a:pt x="145" y="68"/>
                </a:lnTo>
                <a:close/>
                <a:moveTo>
                  <a:pt x="29" y="66"/>
                </a:moveTo>
                <a:cubicBezTo>
                  <a:pt x="8" y="56"/>
                  <a:pt x="8" y="56"/>
                  <a:pt x="8" y="56"/>
                </a:cubicBezTo>
                <a:cubicBezTo>
                  <a:pt x="30" y="7"/>
                  <a:pt x="30" y="7"/>
                  <a:pt x="30" y="7"/>
                </a:cubicBezTo>
                <a:cubicBezTo>
                  <a:pt x="51" y="17"/>
                  <a:pt x="51" y="17"/>
                  <a:pt x="51" y="17"/>
                </a:cubicBezTo>
                <a:lnTo>
                  <a:pt x="29" y="66"/>
                </a:lnTo>
                <a:close/>
                <a:moveTo>
                  <a:pt x="153" y="7"/>
                </a:moveTo>
                <a:cubicBezTo>
                  <a:pt x="175" y="56"/>
                  <a:pt x="175" y="56"/>
                  <a:pt x="175" y="56"/>
                </a:cubicBezTo>
                <a:cubicBezTo>
                  <a:pt x="154" y="66"/>
                  <a:pt x="154" y="66"/>
                  <a:pt x="154" y="66"/>
                </a:cubicBezTo>
                <a:cubicBezTo>
                  <a:pt x="132" y="17"/>
                  <a:pt x="132" y="17"/>
                  <a:pt x="132" y="17"/>
                </a:cubicBezTo>
                <a:lnTo>
                  <a:pt x="153" y="7"/>
                </a:lnTo>
                <a:close/>
                <a:moveTo>
                  <a:pt x="85" y="23"/>
                </a:moveTo>
                <a:cubicBezTo>
                  <a:pt x="86" y="23"/>
                  <a:pt x="87" y="23"/>
                  <a:pt x="87" y="23"/>
                </a:cubicBezTo>
                <a:cubicBezTo>
                  <a:pt x="88" y="22"/>
                  <a:pt x="89" y="22"/>
                  <a:pt x="89" y="22"/>
                </a:cubicBezTo>
                <a:cubicBezTo>
                  <a:pt x="90" y="22"/>
                  <a:pt x="91" y="21"/>
                  <a:pt x="91" y="21"/>
                </a:cubicBezTo>
                <a:cubicBezTo>
                  <a:pt x="92" y="21"/>
                  <a:pt x="93" y="21"/>
                  <a:pt x="94" y="21"/>
                </a:cubicBezTo>
                <a:cubicBezTo>
                  <a:pt x="95" y="21"/>
                  <a:pt x="95" y="21"/>
                  <a:pt x="96" y="21"/>
                </a:cubicBezTo>
                <a:cubicBezTo>
                  <a:pt x="97" y="21"/>
                  <a:pt x="98" y="20"/>
                  <a:pt x="100" y="20"/>
                </a:cubicBezTo>
                <a:cubicBezTo>
                  <a:pt x="100" y="20"/>
                  <a:pt x="100" y="20"/>
                  <a:pt x="100" y="20"/>
                </a:cubicBezTo>
                <a:cubicBezTo>
                  <a:pt x="100" y="20"/>
                  <a:pt x="100" y="20"/>
                  <a:pt x="100" y="20"/>
                </a:cubicBezTo>
                <a:cubicBezTo>
                  <a:pt x="105" y="20"/>
                  <a:pt x="110" y="21"/>
                  <a:pt x="114" y="22"/>
                </a:cubicBezTo>
                <a:cubicBezTo>
                  <a:pt x="114" y="22"/>
                  <a:pt x="114" y="22"/>
                  <a:pt x="114" y="22"/>
                </a:cubicBezTo>
                <a:cubicBezTo>
                  <a:pt x="116" y="22"/>
                  <a:pt x="118" y="22"/>
                  <a:pt x="119" y="23"/>
                </a:cubicBezTo>
                <a:cubicBezTo>
                  <a:pt x="129" y="25"/>
                  <a:pt x="129" y="25"/>
                  <a:pt x="129" y="25"/>
                </a:cubicBezTo>
                <a:cubicBezTo>
                  <a:pt x="129" y="25"/>
                  <a:pt x="129" y="25"/>
                  <a:pt x="129" y="25"/>
                </a:cubicBezTo>
                <a:cubicBezTo>
                  <a:pt x="144" y="59"/>
                  <a:pt x="144" y="59"/>
                  <a:pt x="144" y="59"/>
                </a:cubicBezTo>
                <a:cubicBezTo>
                  <a:pt x="143" y="61"/>
                  <a:pt x="142" y="63"/>
                  <a:pt x="140" y="64"/>
                </a:cubicBezTo>
                <a:cubicBezTo>
                  <a:pt x="140" y="65"/>
                  <a:pt x="140" y="65"/>
                  <a:pt x="140" y="65"/>
                </a:cubicBezTo>
                <a:cubicBezTo>
                  <a:pt x="139" y="65"/>
                  <a:pt x="139" y="66"/>
                  <a:pt x="138" y="66"/>
                </a:cubicBezTo>
                <a:cubicBezTo>
                  <a:pt x="99" y="42"/>
                  <a:pt x="99" y="42"/>
                  <a:pt x="99" y="42"/>
                </a:cubicBezTo>
                <a:cubicBezTo>
                  <a:pt x="98" y="42"/>
                  <a:pt x="98" y="41"/>
                  <a:pt x="97" y="41"/>
                </a:cubicBezTo>
                <a:cubicBezTo>
                  <a:pt x="96" y="41"/>
                  <a:pt x="95" y="40"/>
                  <a:pt x="94" y="40"/>
                </a:cubicBezTo>
                <a:cubicBezTo>
                  <a:pt x="94" y="40"/>
                  <a:pt x="94" y="40"/>
                  <a:pt x="94" y="40"/>
                </a:cubicBezTo>
                <a:cubicBezTo>
                  <a:pt x="94" y="40"/>
                  <a:pt x="94" y="40"/>
                  <a:pt x="94" y="40"/>
                </a:cubicBezTo>
                <a:cubicBezTo>
                  <a:pt x="93" y="40"/>
                  <a:pt x="93" y="40"/>
                  <a:pt x="93" y="40"/>
                </a:cubicBezTo>
                <a:cubicBezTo>
                  <a:pt x="92" y="40"/>
                  <a:pt x="91" y="40"/>
                  <a:pt x="91" y="40"/>
                </a:cubicBezTo>
                <a:cubicBezTo>
                  <a:pt x="90" y="40"/>
                  <a:pt x="90" y="40"/>
                  <a:pt x="90" y="40"/>
                </a:cubicBezTo>
                <a:cubicBezTo>
                  <a:pt x="89" y="40"/>
                  <a:pt x="89" y="40"/>
                  <a:pt x="88" y="40"/>
                </a:cubicBezTo>
                <a:cubicBezTo>
                  <a:pt x="88" y="40"/>
                  <a:pt x="88" y="40"/>
                  <a:pt x="87" y="40"/>
                </a:cubicBezTo>
                <a:cubicBezTo>
                  <a:pt x="86" y="40"/>
                  <a:pt x="84" y="40"/>
                  <a:pt x="83" y="40"/>
                </a:cubicBezTo>
                <a:cubicBezTo>
                  <a:pt x="83" y="41"/>
                  <a:pt x="83" y="41"/>
                  <a:pt x="83" y="41"/>
                </a:cubicBezTo>
                <a:cubicBezTo>
                  <a:pt x="82" y="41"/>
                  <a:pt x="82" y="41"/>
                  <a:pt x="81" y="41"/>
                </a:cubicBezTo>
                <a:cubicBezTo>
                  <a:pt x="81" y="41"/>
                  <a:pt x="81" y="41"/>
                  <a:pt x="81" y="41"/>
                </a:cubicBezTo>
                <a:cubicBezTo>
                  <a:pt x="80" y="42"/>
                  <a:pt x="80" y="42"/>
                  <a:pt x="79" y="42"/>
                </a:cubicBezTo>
                <a:cubicBezTo>
                  <a:pt x="79" y="42"/>
                  <a:pt x="78" y="43"/>
                  <a:pt x="77" y="43"/>
                </a:cubicBezTo>
                <a:cubicBezTo>
                  <a:pt x="71" y="46"/>
                  <a:pt x="66" y="46"/>
                  <a:pt x="63" y="45"/>
                </a:cubicBezTo>
                <a:cubicBezTo>
                  <a:pt x="62" y="44"/>
                  <a:pt x="62" y="44"/>
                  <a:pt x="61" y="44"/>
                </a:cubicBezTo>
                <a:cubicBezTo>
                  <a:pt x="61" y="43"/>
                  <a:pt x="61" y="43"/>
                  <a:pt x="61" y="43"/>
                </a:cubicBezTo>
                <a:cubicBezTo>
                  <a:pt x="61" y="43"/>
                  <a:pt x="61" y="43"/>
                  <a:pt x="60" y="43"/>
                </a:cubicBezTo>
                <a:cubicBezTo>
                  <a:pt x="60" y="42"/>
                  <a:pt x="60" y="42"/>
                  <a:pt x="60" y="42"/>
                </a:cubicBezTo>
                <a:cubicBezTo>
                  <a:pt x="60" y="41"/>
                  <a:pt x="58" y="35"/>
                  <a:pt x="61" y="34"/>
                </a:cubicBezTo>
                <a:cubicBezTo>
                  <a:pt x="63" y="34"/>
                  <a:pt x="73" y="31"/>
                  <a:pt x="82" y="25"/>
                </a:cubicBezTo>
                <a:cubicBezTo>
                  <a:pt x="83" y="24"/>
                  <a:pt x="84" y="24"/>
                  <a:pt x="85" y="23"/>
                </a:cubicBezTo>
                <a:close/>
                <a:moveTo>
                  <a:pt x="49" y="82"/>
                </a:moveTo>
                <a:cubicBezTo>
                  <a:pt x="47" y="83"/>
                  <a:pt x="44" y="81"/>
                  <a:pt x="44" y="78"/>
                </a:cubicBezTo>
                <a:cubicBezTo>
                  <a:pt x="43" y="77"/>
                  <a:pt x="44" y="76"/>
                  <a:pt x="45" y="74"/>
                </a:cubicBezTo>
                <a:cubicBezTo>
                  <a:pt x="45" y="73"/>
                  <a:pt x="47" y="73"/>
                  <a:pt x="48" y="73"/>
                </a:cubicBezTo>
                <a:cubicBezTo>
                  <a:pt x="48" y="73"/>
                  <a:pt x="48" y="72"/>
                  <a:pt x="49" y="72"/>
                </a:cubicBezTo>
                <a:cubicBezTo>
                  <a:pt x="51" y="72"/>
                  <a:pt x="53" y="74"/>
                  <a:pt x="53" y="77"/>
                </a:cubicBezTo>
                <a:cubicBezTo>
                  <a:pt x="54" y="79"/>
                  <a:pt x="52" y="82"/>
                  <a:pt x="49" y="82"/>
                </a:cubicBezTo>
                <a:close/>
                <a:moveTo>
                  <a:pt x="62" y="91"/>
                </a:moveTo>
                <a:cubicBezTo>
                  <a:pt x="59" y="92"/>
                  <a:pt x="57" y="90"/>
                  <a:pt x="56" y="87"/>
                </a:cubicBezTo>
                <a:cubicBezTo>
                  <a:pt x="56" y="86"/>
                  <a:pt x="57" y="85"/>
                  <a:pt x="57" y="84"/>
                </a:cubicBezTo>
                <a:cubicBezTo>
                  <a:pt x="58" y="82"/>
                  <a:pt x="59" y="82"/>
                  <a:pt x="61" y="82"/>
                </a:cubicBezTo>
                <a:cubicBezTo>
                  <a:pt x="61" y="82"/>
                  <a:pt x="61" y="82"/>
                  <a:pt x="61" y="82"/>
                </a:cubicBezTo>
                <a:cubicBezTo>
                  <a:pt x="64" y="82"/>
                  <a:pt x="66" y="83"/>
                  <a:pt x="66" y="86"/>
                </a:cubicBezTo>
                <a:cubicBezTo>
                  <a:pt x="67" y="89"/>
                  <a:pt x="65" y="91"/>
                  <a:pt x="62" y="91"/>
                </a:cubicBezTo>
                <a:close/>
                <a:moveTo>
                  <a:pt x="75" y="100"/>
                </a:moveTo>
                <a:cubicBezTo>
                  <a:pt x="72" y="101"/>
                  <a:pt x="70" y="99"/>
                  <a:pt x="69" y="96"/>
                </a:cubicBezTo>
                <a:cubicBezTo>
                  <a:pt x="69" y="95"/>
                  <a:pt x="69" y="94"/>
                  <a:pt x="70" y="93"/>
                </a:cubicBezTo>
                <a:cubicBezTo>
                  <a:pt x="71" y="92"/>
                  <a:pt x="72" y="91"/>
                  <a:pt x="73" y="91"/>
                </a:cubicBezTo>
                <a:cubicBezTo>
                  <a:pt x="74" y="91"/>
                  <a:pt x="74" y="91"/>
                  <a:pt x="74" y="91"/>
                </a:cubicBezTo>
                <a:cubicBezTo>
                  <a:pt x="76" y="91"/>
                  <a:pt x="79" y="92"/>
                  <a:pt x="79" y="95"/>
                </a:cubicBezTo>
                <a:cubicBezTo>
                  <a:pt x="79" y="98"/>
                  <a:pt x="77" y="100"/>
                  <a:pt x="75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pic>
        <p:nvPicPr>
          <p:cNvPr id="289" name="图片 28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87" b="48657"/>
          <a:stretch/>
        </p:blipFill>
        <p:spPr>
          <a:xfrm rot="5893929" flipH="1" flipV="1">
            <a:off x="9791367" y="4772590"/>
            <a:ext cx="1653543" cy="2517273"/>
          </a:xfrm>
          <a:prstGeom prst="rect">
            <a:avLst/>
          </a:prstGeom>
        </p:spPr>
      </p:pic>
      <p:sp>
        <p:nvSpPr>
          <p:cNvPr id="13" name="文本框 235">
            <a:extLst>
              <a:ext uri="{FF2B5EF4-FFF2-40B4-BE49-F238E27FC236}">
                <a16:creationId xmlns:a16="http://schemas.microsoft.com/office/drawing/2014/main" id="{263D78E1-88FD-4061-B9E0-D36B79A34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3416" y="720166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rPr>
              <a:t>总体概览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60C0BAF4-629A-4A93-815D-EA7B28B5F1CF}"/>
              </a:ext>
            </a:extLst>
          </p:cNvPr>
          <p:cNvCxnSpPr/>
          <p:nvPr/>
        </p:nvCxnSpPr>
        <p:spPr>
          <a:xfrm>
            <a:off x="3950518" y="1190623"/>
            <a:ext cx="2292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630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1" grpId="0" animBg="1"/>
      <p:bldP spid="282" grpId="0" animBg="1"/>
      <p:bldP spid="283" grpId="0" animBg="1"/>
      <p:bldP spid="284" grpId="0"/>
      <p:bldP spid="285" grpId="0"/>
      <p:bldP spid="286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2147" y="100027"/>
            <a:ext cx="11349216" cy="1653545"/>
            <a:chOff x="422147" y="100027"/>
            <a:chExt cx="11349216" cy="1653545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5893929">
              <a:off x="854012" y="-331836"/>
              <a:ext cx="1653543" cy="25172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15706071" flipH="1">
              <a:off x="9685955" y="-331838"/>
              <a:ext cx="1653543" cy="2517273"/>
            </a:xfrm>
            <a:prstGeom prst="rect">
              <a:avLst/>
            </a:prstGeom>
          </p:spPr>
        </p:pic>
      </p:grpSp>
      <p:sp>
        <p:nvSpPr>
          <p:cNvPr id="28" name="矩形 27"/>
          <p:cNvSpPr/>
          <p:nvPr/>
        </p:nvSpPr>
        <p:spPr>
          <a:xfrm>
            <a:off x="2114628" y="2426666"/>
            <a:ext cx="7895417" cy="1156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文化比文明更久远，例如</a:t>
            </a:r>
            <a:r>
              <a:rPr lang="en-US" altLang="zh-CN" sz="1600" dirty="0">
                <a:solidFill>
                  <a:srgbClr val="94ADA0"/>
                </a:solidFill>
              </a:rPr>
              <a:t>——</a:t>
            </a: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良渚文化，龙山文化，石家河文化等部落文化</a:t>
            </a:r>
            <a:endParaRPr lang="en-US" altLang="zh-CN" sz="1600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而后出现的中华文明</a:t>
            </a:r>
          </a:p>
        </p:txBody>
      </p:sp>
      <p:sp>
        <p:nvSpPr>
          <p:cNvPr id="29" name="文本框 235"/>
          <p:cNvSpPr txBox="1">
            <a:spLocks noChangeArrowheads="1"/>
          </p:cNvSpPr>
          <p:nvPr/>
        </p:nvSpPr>
        <p:spPr bwMode="auto">
          <a:xfrm>
            <a:off x="2181955" y="1911383"/>
            <a:ext cx="69762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788661"/>
                </a:solidFill>
                <a:latin typeface="+mn-lt"/>
                <a:ea typeface="微软雅黑" panose="020B0503020204020204" pitchFamily="34" charset="-122"/>
              </a:rPr>
              <a:t>时间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2114629" y="2326505"/>
            <a:ext cx="2292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2114628" y="4394707"/>
            <a:ext cx="5831436" cy="1524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文明更具有</a:t>
            </a:r>
            <a:r>
              <a:rPr lang="zh-CN" altLang="en-US" sz="1600" b="1" dirty="0">
                <a:solidFill>
                  <a:srgbClr val="8D9E7E"/>
                </a:solidFill>
              </a:rPr>
              <a:t>地域性</a:t>
            </a:r>
            <a:r>
              <a:rPr lang="zh-CN" altLang="en-US" sz="1600" dirty="0">
                <a:solidFill>
                  <a:srgbClr val="94ADA0"/>
                </a:solidFill>
              </a:rPr>
              <a:t>，文化更具有</a:t>
            </a:r>
            <a:r>
              <a:rPr lang="zh-CN" altLang="en-US" sz="1600" b="1" dirty="0">
                <a:solidFill>
                  <a:srgbClr val="8D9E7E"/>
                </a:solidFill>
              </a:rPr>
              <a:t>传播性</a:t>
            </a:r>
            <a:endParaRPr lang="en-US" altLang="zh-CN" sz="1600" b="1" dirty="0">
              <a:solidFill>
                <a:srgbClr val="8D9E7E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例如，远播重洋的中国传统文化、饮食文化等</a:t>
            </a:r>
            <a:endParaRPr lang="en-US" altLang="zh-CN" sz="1600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和扎根本地土壤的中华文明</a:t>
            </a:r>
            <a:endParaRPr lang="en-US" altLang="zh-CN" sz="1600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在地域概念上，文明≈文化圈</a:t>
            </a:r>
          </a:p>
        </p:txBody>
      </p:sp>
      <p:sp>
        <p:nvSpPr>
          <p:cNvPr id="32" name="文本框 235"/>
          <p:cNvSpPr txBox="1">
            <a:spLocks noChangeArrowheads="1"/>
          </p:cNvSpPr>
          <p:nvPr/>
        </p:nvSpPr>
        <p:spPr bwMode="auto">
          <a:xfrm>
            <a:off x="2181952" y="3921016"/>
            <a:ext cx="69762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788661"/>
                </a:solidFill>
                <a:latin typeface="+mn-lt"/>
                <a:ea typeface="微软雅黑" panose="020B0503020204020204" pitchFamily="34" charset="-122"/>
              </a:rPr>
              <a:t>空间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2114628" y="4294545"/>
            <a:ext cx="2292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208">
            <a:extLst>
              <a:ext uri="{FF2B5EF4-FFF2-40B4-BE49-F238E27FC236}">
                <a16:creationId xmlns:a16="http://schemas.microsoft.com/office/drawing/2014/main" id="{4AAAF2AF-25B1-4FEE-B07A-2FD53437E48E}"/>
              </a:ext>
            </a:extLst>
          </p:cNvPr>
          <p:cNvGrpSpPr>
            <a:grpSpLocks/>
          </p:cNvGrpSpPr>
          <p:nvPr/>
        </p:nvGrpSpPr>
        <p:grpSpPr bwMode="auto">
          <a:xfrm>
            <a:off x="4161985" y="531964"/>
            <a:ext cx="3573462" cy="1279525"/>
            <a:chOff x="0" y="0"/>
            <a:chExt cx="3573070" cy="1280271"/>
          </a:xfrm>
        </p:grpSpPr>
        <p:sp>
          <p:nvSpPr>
            <p:cNvPr id="12" name="文本框 23">
              <a:extLst>
                <a:ext uri="{FF2B5EF4-FFF2-40B4-BE49-F238E27FC236}">
                  <a16:creationId xmlns:a16="http://schemas.microsoft.com/office/drawing/2014/main" id="{3B7C6D8A-9E1B-4493-9C60-C1EE5EE5D2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3084" y="427287"/>
              <a:ext cx="1466907" cy="400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2000" dirty="0">
                  <a:solidFill>
                    <a:srgbClr val="2C2710"/>
                  </a:solidFill>
                  <a:latin typeface="+mn-lt"/>
                  <a:ea typeface="微软雅黑" panose="020B0503020204020204" pitchFamily="34" charset="-122"/>
                </a:rPr>
                <a:t>文明与文化</a:t>
              </a:r>
              <a:endParaRPr lang="en-US" altLang="zh-CN" sz="20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  <p:grpSp>
          <p:nvGrpSpPr>
            <p:cNvPr id="13" name="组合 1207">
              <a:extLst>
                <a:ext uri="{FF2B5EF4-FFF2-40B4-BE49-F238E27FC236}">
                  <a16:creationId xmlns:a16="http://schemas.microsoft.com/office/drawing/2014/main" id="{25C31E42-5B7D-423C-9A92-4FC8B1BC100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0" y="0"/>
              <a:ext cx="3573070" cy="1280271"/>
              <a:chOff x="0" y="0"/>
              <a:chExt cx="3573070" cy="1280271"/>
            </a:xfrm>
          </p:grpSpPr>
          <p:pic>
            <p:nvPicPr>
              <p:cNvPr id="14" name="图片 251">
                <a:extLst>
                  <a:ext uri="{FF2B5EF4-FFF2-40B4-BE49-F238E27FC236}">
                    <a16:creationId xmlns:a16="http://schemas.microsoft.com/office/drawing/2014/main" id="{CE5A14BD-5BBD-4C88-B58B-37F10B6718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024217" cy="1280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" name="图片 252">
                <a:extLst>
                  <a:ext uri="{FF2B5EF4-FFF2-40B4-BE49-F238E27FC236}">
                    <a16:creationId xmlns:a16="http://schemas.microsoft.com/office/drawing/2014/main" id="{14E04C70-4C0F-4D90-B6D1-6479165600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2548854" y="0"/>
                <a:ext cx="1024216" cy="1280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184530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1" grpId="0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2147" y="100027"/>
            <a:ext cx="11349216" cy="1653545"/>
            <a:chOff x="422147" y="100027"/>
            <a:chExt cx="11349216" cy="1653545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5893929">
              <a:off x="854012" y="-331836"/>
              <a:ext cx="1653543" cy="25172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15706071" flipH="1">
              <a:off x="9685955" y="-331838"/>
              <a:ext cx="1653543" cy="2517273"/>
            </a:xfrm>
            <a:prstGeom prst="rect">
              <a:avLst/>
            </a:prstGeom>
          </p:spPr>
        </p:pic>
      </p:grpSp>
      <p:sp>
        <p:nvSpPr>
          <p:cNvPr id="28" name="矩形 27"/>
          <p:cNvSpPr/>
          <p:nvPr/>
        </p:nvSpPr>
        <p:spPr>
          <a:xfrm>
            <a:off x="2114628" y="2426666"/>
            <a:ext cx="7895417" cy="7861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文明是文化的</a:t>
            </a:r>
            <a:r>
              <a:rPr lang="zh-CN" altLang="en-US" sz="1600" b="1" dirty="0">
                <a:solidFill>
                  <a:srgbClr val="8D9E7E"/>
                </a:solidFill>
              </a:rPr>
              <a:t>内在价值蕴含</a:t>
            </a:r>
            <a:r>
              <a:rPr lang="zh-CN" altLang="en-US" sz="1600" dirty="0">
                <a:solidFill>
                  <a:srgbClr val="94ADA0"/>
                </a:solidFill>
              </a:rPr>
              <a:t>，文化是文明的</a:t>
            </a:r>
            <a:r>
              <a:rPr lang="zh-CN" altLang="en-US" sz="1600" b="1" dirty="0">
                <a:solidFill>
                  <a:srgbClr val="8D9E7E"/>
                </a:solidFill>
              </a:rPr>
              <a:t>外在表现形式</a:t>
            </a:r>
            <a:endParaRPr lang="en-US" altLang="zh-CN" sz="1600" b="1" dirty="0">
              <a:solidFill>
                <a:srgbClr val="8D9E7E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文明是内容，文化是载体</a:t>
            </a:r>
          </a:p>
        </p:txBody>
      </p:sp>
      <p:sp>
        <p:nvSpPr>
          <p:cNvPr id="29" name="文本框 235"/>
          <p:cNvSpPr txBox="1">
            <a:spLocks noChangeArrowheads="1"/>
          </p:cNvSpPr>
          <p:nvPr/>
        </p:nvSpPr>
        <p:spPr bwMode="auto">
          <a:xfrm>
            <a:off x="2181953" y="1913746"/>
            <a:ext cx="146706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788661"/>
                </a:solidFill>
                <a:latin typeface="+mn-lt"/>
                <a:ea typeface="微软雅黑" panose="020B0503020204020204" pitchFamily="34" charset="-122"/>
              </a:rPr>
              <a:t>内容与形式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2114629" y="2326505"/>
            <a:ext cx="2292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2114628" y="4301711"/>
            <a:ext cx="5831436" cy="1525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文化是</a:t>
            </a:r>
            <a:r>
              <a:rPr lang="zh-CN" altLang="en-US" sz="1600" b="1" dirty="0">
                <a:solidFill>
                  <a:srgbClr val="8D9E7E"/>
                </a:solidFill>
              </a:rPr>
              <a:t>中性</a:t>
            </a:r>
            <a:r>
              <a:rPr lang="zh-CN" altLang="en-US" sz="1600" dirty="0">
                <a:solidFill>
                  <a:srgbClr val="94ADA0"/>
                </a:solidFill>
              </a:rPr>
              <a:t>的概念，可褒可贬</a:t>
            </a:r>
            <a:endParaRPr lang="en-US" altLang="zh-CN" sz="1600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文明是</a:t>
            </a:r>
            <a:r>
              <a:rPr lang="zh-CN" altLang="en-US" sz="1600" b="1" dirty="0">
                <a:solidFill>
                  <a:srgbClr val="8D9E7E"/>
                </a:solidFill>
              </a:rPr>
              <a:t>褒义</a:t>
            </a:r>
            <a:r>
              <a:rPr lang="zh-CN" altLang="en-US" sz="1600" dirty="0">
                <a:solidFill>
                  <a:srgbClr val="94ADA0"/>
                </a:solidFill>
              </a:rPr>
              <a:t>的概念，本身与野蛮这一贬义概念相对</a:t>
            </a:r>
            <a:endParaRPr lang="en-US" altLang="zh-CN" sz="1600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（甚至文明本身具有</a:t>
            </a:r>
            <a:r>
              <a:rPr lang="zh-CN" altLang="en-US" sz="1600" b="1" dirty="0">
                <a:solidFill>
                  <a:srgbClr val="8D9E7E"/>
                </a:solidFill>
              </a:rPr>
              <a:t>相对性</a:t>
            </a:r>
            <a:r>
              <a:rPr lang="zh-CN" altLang="en-US" sz="1600" dirty="0">
                <a:solidFill>
                  <a:srgbClr val="94ADA0"/>
                </a:solidFill>
              </a:rPr>
              <a:t>，也许</a:t>
            </a:r>
            <a:r>
              <a:rPr lang="zh-CN" altLang="zh-CN" sz="1600" dirty="0">
                <a:solidFill>
                  <a:srgbClr val="94ADA0"/>
                </a:solidFill>
              </a:rPr>
              <a:t>一个单一意义上的文明在以多元化为标准的文明界定里看，</a:t>
            </a:r>
            <a:r>
              <a:rPr lang="zh-CN" altLang="en-US" sz="1600" dirty="0">
                <a:solidFill>
                  <a:srgbClr val="94ADA0"/>
                </a:solidFill>
              </a:rPr>
              <a:t>也</a:t>
            </a:r>
            <a:r>
              <a:rPr lang="zh-CN" altLang="zh-CN" sz="1600" dirty="0">
                <a:solidFill>
                  <a:srgbClr val="94ADA0"/>
                </a:solidFill>
              </a:rPr>
              <a:t>是不文明的。</a:t>
            </a:r>
            <a:r>
              <a:rPr lang="zh-CN" altLang="en-US" sz="1600" dirty="0">
                <a:solidFill>
                  <a:srgbClr val="94ADA0"/>
                </a:solidFill>
              </a:rPr>
              <a:t>）</a:t>
            </a:r>
          </a:p>
        </p:txBody>
      </p:sp>
      <p:sp>
        <p:nvSpPr>
          <p:cNvPr id="32" name="文本框 235"/>
          <p:cNvSpPr txBox="1">
            <a:spLocks noChangeArrowheads="1"/>
          </p:cNvSpPr>
          <p:nvPr/>
        </p:nvSpPr>
        <p:spPr bwMode="auto">
          <a:xfrm>
            <a:off x="2181952" y="3828020"/>
            <a:ext cx="69762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788661"/>
                </a:solidFill>
                <a:latin typeface="+mn-lt"/>
                <a:ea typeface="微软雅黑" panose="020B0503020204020204" pitchFamily="34" charset="-122"/>
              </a:rPr>
              <a:t>性质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2114628" y="4201549"/>
            <a:ext cx="2292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208">
            <a:extLst>
              <a:ext uri="{FF2B5EF4-FFF2-40B4-BE49-F238E27FC236}">
                <a16:creationId xmlns:a16="http://schemas.microsoft.com/office/drawing/2014/main" id="{4AAAF2AF-25B1-4FEE-B07A-2FD53437E48E}"/>
              </a:ext>
            </a:extLst>
          </p:cNvPr>
          <p:cNvGrpSpPr>
            <a:grpSpLocks/>
          </p:cNvGrpSpPr>
          <p:nvPr/>
        </p:nvGrpSpPr>
        <p:grpSpPr bwMode="auto">
          <a:xfrm>
            <a:off x="4161985" y="531964"/>
            <a:ext cx="3573462" cy="1279525"/>
            <a:chOff x="0" y="0"/>
            <a:chExt cx="3573070" cy="1280271"/>
          </a:xfrm>
        </p:grpSpPr>
        <p:sp>
          <p:nvSpPr>
            <p:cNvPr id="12" name="文本框 23">
              <a:extLst>
                <a:ext uri="{FF2B5EF4-FFF2-40B4-BE49-F238E27FC236}">
                  <a16:creationId xmlns:a16="http://schemas.microsoft.com/office/drawing/2014/main" id="{3B7C6D8A-9E1B-4493-9C60-C1EE5EE5D2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3084" y="427287"/>
              <a:ext cx="1466907" cy="400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2000" dirty="0">
                  <a:solidFill>
                    <a:srgbClr val="2C2710"/>
                  </a:solidFill>
                  <a:latin typeface="+mn-lt"/>
                  <a:ea typeface="微软雅黑" panose="020B0503020204020204" pitchFamily="34" charset="-122"/>
                </a:rPr>
                <a:t>文明与文化</a:t>
              </a:r>
              <a:endParaRPr lang="en-US" altLang="zh-CN" sz="20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  <p:grpSp>
          <p:nvGrpSpPr>
            <p:cNvPr id="13" name="组合 1207">
              <a:extLst>
                <a:ext uri="{FF2B5EF4-FFF2-40B4-BE49-F238E27FC236}">
                  <a16:creationId xmlns:a16="http://schemas.microsoft.com/office/drawing/2014/main" id="{25C31E42-5B7D-423C-9A92-4FC8B1BC100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0" y="0"/>
              <a:ext cx="3573070" cy="1280271"/>
              <a:chOff x="0" y="0"/>
              <a:chExt cx="3573070" cy="1280271"/>
            </a:xfrm>
          </p:grpSpPr>
          <p:pic>
            <p:nvPicPr>
              <p:cNvPr id="14" name="图片 251">
                <a:extLst>
                  <a:ext uri="{FF2B5EF4-FFF2-40B4-BE49-F238E27FC236}">
                    <a16:creationId xmlns:a16="http://schemas.microsoft.com/office/drawing/2014/main" id="{CE5A14BD-5BBD-4C88-B58B-37F10B6718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024217" cy="1280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" name="图片 252">
                <a:extLst>
                  <a:ext uri="{FF2B5EF4-FFF2-40B4-BE49-F238E27FC236}">
                    <a16:creationId xmlns:a16="http://schemas.microsoft.com/office/drawing/2014/main" id="{14E04C70-4C0F-4D90-B6D1-6479165600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2548854" y="0"/>
                <a:ext cx="1024216" cy="1280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653979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1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2147" y="100027"/>
            <a:ext cx="11349216" cy="1653545"/>
            <a:chOff x="422147" y="100027"/>
            <a:chExt cx="11349216" cy="1653545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5893929">
              <a:off x="854012" y="-331836"/>
              <a:ext cx="1653543" cy="25172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487" b="48657"/>
            <a:stretch/>
          </p:blipFill>
          <p:spPr>
            <a:xfrm rot="15706071" flipH="1">
              <a:off x="9685955" y="-331838"/>
              <a:ext cx="1653543" cy="2517273"/>
            </a:xfrm>
            <a:prstGeom prst="rect">
              <a:avLst/>
            </a:prstGeom>
          </p:spPr>
        </p:pic>
      </p:grpSp>
      <p:sp>
        <p:nvSpPr>
          <p:cNvPr id="28" name="矩形 27"/>
          <p:cNvSpPr/>
          <p:nvPr/>
        </p:nvSpPr>
        <p:spPr>
          <a:xfrm>
            <a:off x="2114628" y="2426666"/>
            <a:ext cx="7895417" cy="1525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文明：各种各样的文化所呈现出来的一种</a:t>
            </a:r>
            <a:r>
              <a:rPr lang="zh-CN" altLang="en-US" sz="1600" b="1" dirty="0">
                <a:solidFill>
                  <a:srgbClr val="8D9E7E"/>
                </a:solidFill>
              </a:rPr>
              <a:t>主流</a:t>
            </a:r>
            <a:r>
              <a:rPr lang="zh-CN" altLang="en-US" sz="1600" dirty="0">
                <a:solidFill>
                  <a:srgbClr val="94ADA0"/>
                </a:solidFill>
              </a:rPr>
              <a:t>的、</a:t>
            </a:r>
            <a:r>
              <a:rPr lang="zh-CN" altLang="en-US" sz="1600" b="1" dirty="0">
                <a:solidFill>
                  <a:srgbClr val="8D9E7E"/>
                </a:solidFill>
              </a:rPr>
              <a:t>主要</a:t>
            </a:r>
            <a:r>
              <a:rPr lang="zh-CN" altLang="en-US" sz="1600" dirty="0">
                <a:solidFill>
                  <a:srgbClr val="94ADA0"/>
                </a:solidFill>
              </a:rPr>
              <a:t>的文化和价值取向，与</a:t>
            </a:r>
            <a:r>
              <a:rPr lang="zh-CN" altLang="en-US" sz="1600" b="1" dirty="0">
                <a:solidFill>
                  <a:srgbClr val="8D9E7E"/>
                </a:solidFill>
              </a:rPr>
              <a:t>国家</a:t>
            </a:r>
            <a:r>
              <a:rPr lang="zh-CN" altLang="en-US" sz="1600" dirty="0">
                <a:solidFill>
                  <a:srgbClr val="94ADA0"/>
                </a:solidFill>
              </a:rPr>
              <a:t>、</a:t>
            </a:r>
            <a:r>
              <a:rPr lang="zh-CN" altLang="en-US" sz="1600" b="1" dirty="0">
                <a:solidFill>
                  <a:srgbClr val="8D9E7E"/>
                </a:solidFill>
              </a:rPr>
              <a:t>政治</a:t>
            </a:r>
            <a:r>
              <a:rPr lang="zh-CN" altLang="en-US" sz="1600" dirty="0">
                <a:solidFill>
                  <a:srgbClr val="94ADA0"/>
                </a:solidFill>
              </a:rPr>
              <a:t>相关</a:t>
            </a:r>
            <a:endParaRPr lang="en-US" altLang="zh-CN" sz="1600" dirty="0">
              <a:solidFill>
                <a:srgbClr val="94ADA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文化：</a:t>
            </a:r>
            <a:r>
              <a:rPr lang="zh-CN" altLang="en-US" sz="1600" b="1" dirty="0">
                <a:solidFill>
                  <a:srgbClr val="8D9E7E"/>
                </a:solidFill>
              </a:rPr>
              <a:t>多元价值，多元内涵</a:t>
            </a:r>
            <a:endParaRPr lang="en-US" altLang="zh-CN" sz="1600" b="1" dirty="0">
              <a:solidFill>
                <a:srgbClr val="8D9E7E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而社会可以有多种多样的文化和价值观，但只有一个核心文明和主流价值取向</a:t>
            </a:r>
          </a:p>
        </p:txBody>
      </p:sp>
      <p:sp>
        <p:nvSpPr>
          <p:cNvPr id="29" name="文本框 235"/>
          <p:cNvSpPr txBox="1">
            <a:spLocks noChangeArrowheads="1"/>
          </p:cNvSpPr>
          <p:nvPr/>
        </p:nvSpPr>
        <p:spPr bwMode="auto">
          <a:xfrm>
            <a:off x="2181952" y="1908703"/>
            <a:ext cx="121058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788661"/>
                </a:solidFill>
                <a:latin typeface="+mn-lt"/>
                <a:ea typeface="微软雅黑" panose="020B0503020204020204" pitchFamily="34" charset="-122"/>
              </a:rPr>
              <a:t>价值取向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2114629" y="2326505"/>
            <a:ext cx="2292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2114628" y="4650819"/>
            <a:ext cx="5831436" cy="417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94ADA0"/>
                </a:solidFill>
              </a:rPr>
              <a:t>身处文明或文化中的人，对文明的认同度要高于文化</a:t>
            </a:r>
          </a:p>
        </p:txBody>
      </p:sp>
      <p:sp>
        <p:nvSpPr>
          <p:cNvPr id="32" name="文本框 235"/>
          <p:cNvSpPr txBox="1">
            <a:spLocks noChangeArrowheads="1"/>
          </p:cNvSpPr>
          <p:nvPr/>
        </p:nvSpPr>
        <p:spPr bwMode="auto">
          <a:xfrm>
            <a:off x="2181952" y="4180144"/>
            <a:ext cx="95410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rgbClr val="788661"/>
                </a:solidFill>
                <a:latin typeface="+mn-lt"/>
                <a:ea typeface="微软雅黑" panose="020B0503020204020204" pitchFamily="34" charset="-122"/>
              </a:rPr>
              <a:t>认同感</a:t>
            </a:r>
          </a:p>
        </p:txBody>
      </p:sp>
      <p:cxnSp>
        <p:nvCxnSpPr>
          <p:cNvPr id="33" name="直接连接符 32"/>
          <p:cNvCxnSpPr/>
          <p:nvPr/>
        </p:nvCxnSpPr>
        <p:spPr>
          <a:xfrm>
            <a:off x="2114628" y="4550657"/>
            <a:ext cx="2292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208">
            <a:extLst>
              <a:ext uri="{FF2B5EF4-FFF2-40B4-BE49-F238E27FC236}">
                <a16:creationId xmlns:a16="http://schemas.microsoft.com/office/drawing/2014/main" id="{4AAAF2AF-25B1-4FEE-B07A-2FD53437E48E}"/>
              </a:ext>
            </a:extLst>
          </p:cNvPr>
          <p:cNvGrpSpPr>
            <a:grpSpLocks/>
          </p:cNvGrpSpPr>
          <p:nvPr/>
        </p:nvGrpSpPr>
        <p:grpSpPr bwMode="auto">
          <a:xfrm>
            <a:off x="4098396" y="519484"/>
            <a:ext cx="3573462" cy="1279525"/>
            <a:chOff x="0" y="0"/>
            <a:chExt cx="3573070" cy="1280271"/>
          </a:xfrm>
        </p:grpSpPr>
        <p:sp>
          <p:nvSpPr>
            <p:cNvPr id="12" name="文本框 23">
              <a:extLst>
                <a:ext uri="{FF2B5EF4-FFF2-40B4-BE49-F238E27FC236}">
                  <a16:creationId xmlns:a16="http://schemas.microsoft.com/office/drawing/2014/main" id="{3B7C6D8A-9E1B-4493-9C60-C1EE5EE5D2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53084" y="427287"/>
              <a:ext cx="1466907" cy="400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2000" dirty="0">
                  <a:solidFill>
                    <a:srgbClr val="2C2710"/>
                  </a:solidFill>
                  <a:latin typeface="+mn-lt"/>
                  <a:ea typeface="微软雅黑" panose="020B0503020204020204" pitchFamily="34" charset="-122"/>
                </a:rPr>
                <a:t>文明与文化</a:t>
              </a:r>
              <a:endParaRPr lang="en-US" altLang="zh-CN" sz="2000" dirty="0">
                <a:solidFill>
                  <a:srgbClr val="2C2710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  <p:grpSp>
          <p:nvGrpSpPr>
            <p:cNvPr id="13" name="组合 1207">
              <a:extLst>
                <a:ext uri="{FF2B5EF4-FFF2-40B4-BE49-F238E27FC236}">
                  <a16:creationId xmlns:a16="http://schemas.microsoft.com/office/drawing/2014/main" id="{25C31E42-5B7D-423C-9A92-4FC8B1BC100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0" y="0"/>
              <a:ext cx="3573070" cy="1280271"/>
              <a:chOff x="0" y="0"/>
              <a:chExt cx="3573070" cy="1280271"/>
            </a:xfrm>
          </p:grpSpPr>
          <p:pic>
            <p:nvPicPr>
              <p:cNvPr id="14" name="图片 251">
                <a:extLst>
                  <a:ext uri="{FF2B5EF4-FFF2-40B4-BE49-F238E27FC236}">
                    <a16:creationId xmlns:a16="http://schemas.microsoft.com/office/drawing/2014/main" id="{CE5A14BD-5BBD-4C88-B58B-37F10B6718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1024217" cy="1280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" name="图片 252">
                <a:extLst>
                  <a:ext uri="{FF2B5EF4-FFF2-40B4-BE49-F238E27FC236}">
                    <a16:creationId xmlns:a16="http://schemas.microsoft.com/office/drawing/2014/main" id="{14E04C70-4C0F-4D90-B6D1-6479165600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2548854" y="0"/>
                <a:ext cx="1024216" cy="12802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545071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5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1" grpId="0"/>
      <p:bldP spid="3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www.33ppt.com"/>
</p:tagLst>
</file>

<file path=ppt/theme/theme1.xml><?xml version="1.0" encoding="utf-8"?>
<a:theme xmlns:a="http://schemas.openxmlformats.org/drawingml/2006/main" name="www.33ppt.com ">
  <a:themeElements>
    <a:clrScheme name="自定义 2">
      <a:dk1>
        <a:sysClr val="windowText" lastClr="000000"/>
      </a:dk1>
      <a:lt1>
        <a:sysClr val="window" lastClr="FFFFFF"/>
      </a:lt1>
      <a:dk2>
        <a:srgbClr val="2C3F46"/>
      </a:dk2>
      <a:lt2>
        <a:srgbClr val="E7E6E6"/>
      </a:lt2>
      <a:accent1>
        <a:srgbClr val="788661"/>
      </a:accent1>
      <a:accent2>
        <a:srgbClr val="7CC898"/>
      </a:accent2>
      <a:accent3>
        <a:srgbClr val="C98294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-海维提卡">
      <a:majorFont>
        <a:latin typeface="Helvetica-Condensed-Light-Li"/>
        <a:ea typeface="微软雅黑"/>
        <a:cs typeface=""/>
      </a:majorFont>
      <a:minorFont>
        <a:latin typeface="华文细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57150">
          <a:solidFill>
            <a:srgbClr val="74C39C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4031</TotalTime>
  <Words>945</Words>
  <Application>Microsoft Office PowerPoint</Application>
  <PresentationFormat>宽屏</PresentationFormat>
  <Paragraphs>108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Helvetica-Condensed-Light-Li</vt:lpstr>
      <vt:lpstr>华文细黑</vt:lpstr>
      <vt:lpstr>宋体</vt:lpstr>
      <vt:lpstr>微软雅黑</vt:lpstr>
      <vt:lpstr>Arial</vt:lpstr>
      <vt:lpstr>Calibri</vt:lpstr>
      <vt:lpstr>Calibri Light</vt:lpstr>
      <vt:lpstr>www.33ppt.com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creator>HUAWEI</dc:creator>
  <cp:lastModifiedBy>朱雨珂</cp:lastModifiedBy>
  <cp:revision>36</cp:revision>
  <dcterms:created xsi:type="dcterms:W3CDTF">2016-05-07T06:26:38Z</dcterms:created>
  <dcterms:modified xsi:type="dcterms:W3CDTF">2020-10-12T23:32:13Z</dcterms:modified>
</cp:coreProperties>
</file>

<file path=docProps/thumbnail.jpeg>
</file>